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2"/>
  </p:notesMasterIdLst>
  <p:sldIdLst>
    <p:sldId id="256" r:id="rId2"/>
    <p:sldId id="259" r:id="rId3"/>
    <p:sldId id="260" r:id="rId4"/>
    <p:sldId id="261" r:id="rId5"/>
    <p:sldId id="262" r:id="rId6"/>
    <p:sldId id="263" r:id="rId7"/>
    <p:sldId id="264" r:id="rId8"/>
    <p:sldId id="265" r:id="rId9"/>
    <p:sldId id="266" r:id="rId10"/>
    <p:sldId id="277" r:id="rId11"/>
    <p:sldId id="267" r:id="rId12"/>
    <p:sldId id="268" r:id="rId13"/>
    <p:sldId id="269" r:id="rId14"/>
    <p:sldId id="270" r:id="rId15"/>
    <p:sldId id="271" r:id="rId16"/>
    <p:sldId id="272" r:id="rId17"/>
    <p:sldId id="273" r:id="rId18"/>
    <p:sldId id="274" r:id="rId19"/>
    <p:sldId id="276" r:id="rId20"/>
    <p:sldId id="278" r:id="rId21"/>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7" roundtripDataSignature="AMtx7miovStaAUF2EpLY3VbVIRoTaclrn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3CCB186-AA6E-4C32-992A-CC248DE5253A}">
  <a:tblStyle styleId="{83CCB186-AA6E-4C32-992A-CC248DE5253A}"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71"/>
    <p:restoredTop sz="94605"/>
  </p:normalViewPr>
  <p:slideViewPr>
    <p:cSldViewPr snapToGrid="0" snapToObjects="1">
      <p:cViewPr varScale="1">
        <p:scale>
          <a:sx n="101" d="100"/>
          <a:sy n="101" d="100"/>
        </p:scale>
        <p:origin x="45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customschemas.google.com/relationships/presentationmetadata" Target="metadata"/><Relationship Id="rId30" Type="http://schemas.openxmlformats.org/officeDocument/2006/relationships/theme" Target="theme/theme1.xml"/></Relationships>
</file>

<file path=ppt/media/hdphoto1.wdp>
</file>

<file path=ppt/media/hdphoto2.wdp>
</file>

<file path=ppt/media/hdphoto3.wdp>
</file>

<file path=ppt/media/hdphoto4.wdp>
</file>

<file path=ppt/media/image1.jp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e7351a18af_0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e7351a18af_0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Maryam</a:t>
            </a:r>
            <a:endParaRPr/>
          </a:p>
        </p:txBody>
      </p:sp>
      <p:sp>
        <p:nvSpPr>
          <p:cNvPr id="197" name="Google Shape;197;ge7351a18af_0_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11</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e47b260c42_1_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4" name="Google Shape;204;ge47b260c42_1_2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rest of the early to mid 2000s saw a period of relatively flat sales (some years were slightly up, some were slightly down) till 2006 when things slowed down again meaningfully. Sales had already started to cool in 2006 and 2007 (declines of -2.27% and 3.45% respectively) when the mother of all financial crisis’ really devastated the industry in terms of new car sales. 2008 saw a decline in new vehicle sales of 18% followed by 2009 which saw sales decline a further 21%.</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US"/>
              <a:t>Maryam</a:t>
            </a:r>
            <a:endParaRPr/>
          </a:p>
        </p:txBody>
      </p:sp>
      <p:sp>
        <p:nvSpPr>
          <p:cNvPr id="205" name="Google Shape;205;ge47b260c42_1_2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Maryam</a:t>
            </a:r>
            <a:endParaRPr/>
          </a:p>
        </p:txBody>
      </p:sp>
      <p:sp>
        <p:nvSpPr>
          <p:cNvPr id="212" name="Google Shape;212;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9" name="Google Shape;219;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e4774078c5_2_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e4774078c5_2_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8" name="Google Shape;228;ge4774078c5_2_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15</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3" name="Google Shape;233;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0" name="Google Shape;240;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e47b260c42_1_3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9" name="Google Shape;249;ge47b260c42_1_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e47b260c42_1_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e47b260c42_1_4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4" name="Google Shape;264;ge47b260c42_1_4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Based on the gathered data and our analysis, we are </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US"/>
              <a:t>Dakota</a:t>
            </a:r>
            <a:endParaRPr/>
          </a:p>
        </p:txBody>
      </p:sp>
      <p:sp>
        <p:nvSpPr>
          <p:cNvPr id="116" name="Google Shape;116;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Dakota</a:t>
            </a:r>
            <a:endParaRPr/>
          </a:p>
        </p:txBody>
      </p:sp>
      <p:sp>
        <p:nvSpPr>
          <p:cNvPr id="126" name="Google Shape;126;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 name="Google Shape;135;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rest of the early to mid 2000s saw a period of relatively flat sales (some years were slightly up, some were slightly down) till 2006 when things slowed down again meaningfully. Sales had already started to cool in 2006 and 2007 (declines of -2.27% and 3.45% respectively) when the mother of all financial crisis’ really devastated the industry in terms of new car sales. 2008 saw a decline in new vehicle sales of 18% followed by 2009 which saw sales decline a further 21%.</a:t>
            </a:r>
            <a:endParaRPr/>
          </a:p>
          <a:p>
            <a:pPr marL="0" lvl="0" indent="0" algn="l" rtl="0">
              <a:spcBef>
                <a:spcPts val="0"/>
              </a:spcBef>
              <a:spcAft>
                <a:spcPts val="0"/>
              </a:spcAft>
              <a:buNone/>
            </a:pPr>
            <a:endParaRPr/>
          </a:p>
          <a:p>
            <a:pPr marL="0" lvl="0" indent="0" algn="l" rtl="0">
              <a:spcBef>
                <a:spcPts val="0"/>
              </a:spcBef>
              <a:spcAft>
                <a:spcPts val="0"/>
              </a:spcAft>
              <a:buNone/>
            </a:pPr>
            <a:r>
              <a:rPr lang="en-US"/>
              <a:t>Joyce</a:t>
            </a:r>
            <a:endParaRPr/>
          </a:p>
        </p:txBody>
      </p:sp>
      <p:sp>
        <p:nvSpPr>
          <p:cNvPr id="136" name="Google Shape;136;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e47b260c42_1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7" name="Google Shape;147;ge47b260c42_1_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rest of the early to mid 2000s saw a period of relatively flat sales (some years were slightly up, some were slightly down) till 2006 when things slowed down again meaningfully. Sales had already started to cool in 2006 and 2007 (declines of -2.27% and 3.45% respectively) when the mother of all financial crisis’ really devastated the industry in terms of new car sales. 2008 saw a decline in new vehicle sales of 18% followed by 2009 which saw sales decline a further 21%.</a:t>
            </a:r>
            <a:endParaRPr/>
          </a:p>
          <a:p>
            <a:pPr marL="0" lvl="0" indent="0" algn="l" rtl="0">
              <a:spcBef>
                <a:spcPts val="0"/>
              </a:spcBef>
              <a:spcAft>
                <a:spcPts val="0"/>
              </a:spcAft>
              <a:buNone/>
            </a:pPr>
            <a:endParaRPr/>
          </a:p>
          <a:p>
            <a:pPr marL="0" lvl="0" indent="0" algn="l" rtl="0">
              <a:spcBef>
                <a:spcPts val="0"/>
              </a:spcBef>
              <a:spcAft>
                <a:spcPts val="0"/>
              </a:spcAft>
              <a:buClr>
                <a:schemeClr val="dk1"/>
              </a:buClr>
              <a:buFont typeface="Arial"/>
              <a:buNone/>
            </a:pPr>
            <a:r>
              <a:rPr lang="en-US"/>
              <a:t>Joyce</a:t>
            </a:r>
            <a:endParaRPr/>
          </a:p>
        </p:txBody>
      </p:sp>
      <p:sp>
        <p:nvSpPr>
          <p:cNvPr id="148" name="Google Shape;148;ge47b260c42_1_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e47b260c42_1_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Google Shape;155;ge47b260c42_1_1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rest of the early to mid 2000s saw a period of relatively flat sales (some years were slightly up, some were slightly down) till 2006 when things slowed down again meaningfully. Sales had already started to cool in 2006 and 2007 (declines of -2.27% and 3.45% respectively) when the mother of all financial crisis’ really devastated the industry in terms of new car sales. 2008 saw a decline in new vehicle sales of 18% followed by 2009 which saw sales decline a further 21%.</a:t>
            </a:r>
            <a:endParaRPr/>
          </a:p>
          <a:p>
            <a:pPr marL="0" lvl="0" indent="0" algn="l" rtl="0">
              <a:spcBef>
                <a:spcPts val="0"/>
              </a:spcBef>
              <a:spcAft>
                <a:spcPts val="0"/>
              </a:spcAft>
              <a:buNone/>
            </a:pPr>
            <a:endParaRPr/>
          </a:p>
          <a:p>
            <a:pPr marL="0" lvl="0" indent="0" algn="l" rtl="0">
              <a:spcBef>
                <a:spcPts val="0"/>
              </a:spcBef>
              <a:spcAft>
                <a:spcPts val="0"/>
              </a:spcAft>
              <a:buClr>
                <a:schemeClr val="dk1"/>
              </a:buClr>
              <a:buFont typeface="Arial"/>
              <a:buNone/>
            </a:pPr>
            <a:r>
              <a:rPr lang="en-US"/>
              <a:t>Joyce</a:t>
            </a:r>
            <a:endParaRPr/>
          </a:p>
        </p:txBody>
      </p:sp>
      <p:sp>
        <p:nvSpPr>
          <p:cNvPr id="156" name="Google Shape;156;ge47b260c42_1_1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e47b260c42_2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e47b260c42_2_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Maryam</a:t>
            </a:r>
            <a:endParaRPr/>
          </a:p>
        </p:txBody>
      </p:sp>
      <p:sp>
        <p:nvSpPr>
          <p:cNvPr id="164" name="Google Shape;164;ge47b260c42_2_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e47b260c42_1_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8" name="Google Shape;178;ge47b260c42_1_2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rest of the early to mid 2000s saw a period of relatively flat sales (some years were slightly up, some were slightly down) till 2006 when things slowed down again meaningfully. Sales had already started to cool in 2006 and 2007 (declines of -2.27% and 3.45% respectively) when the mother of all financial crisis’ really devastated the industry in terms of new car sales. 2008 saw a decline in new vehicle sales of 18% followed by 2009 which saw sales decline a further 21%.</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US"/>
              <a:t>Maryam</a:t>
            </a:r>
            <a:endParaRPr/>
          </a:p>
        </p:txBody>
      </p:sp>
      <p:sp>
        <p:nvSpPr>
          <p:cNvPr id="179" name="Google Shape;179;ge47b260c42_1_2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e47b260c42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e47b260c42_0_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Maryam</a:t>
            </a:r>
            <a:endParaRPr/>
          </a:p>
        </p:txBody>
      </p:sp>
      <p:sp>
        <p:nvSpPr>
          <p:cNvPr id="187" name="Google Shape;187;ge47b260c42_0_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9"/>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9"/>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2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9"/>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29"/>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2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21"/>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21"/>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22"/>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22"/>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23"/>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23"/>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23"/>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23"/>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23"/>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2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26"/>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26"/>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2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27"/>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68" name="Google Shape;68;p2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Google Shape;12;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3" name="Google Shape;13;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Google Shape;14;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9.png"/><Relationship Id="rId5" Type="http://schemas.microsoft.com/office/2007/relationships/hdphoto" Target="../media/hdphoto2.wdp"/><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6.jpe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microsoft.com/office/2007/relationships/hdphoto" Target="../media/hdphoto3.wdp"/></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7"/>
        <p:cNvGrpSpPr/>
        <p:nvPr/>
      </p:nvGrpSpPr>
      <p:grpSpPr>
        <a:xfrm>
          <a:off x="0" y="0"/>
          <a:ext cx="0" cy="0"/>
          <a:chOff x="0" y="0"/>
          <a:chExt cx="0" cy="0"/>
        </a:xfrm>
      </p:grpSpPr>
      <p:sp>
        <p:nvSpPr>
          <p:cNvPr id="88" name="Google Shape;88;p1"/>
          <p:cNvSpPr/>
          <p:nvPr/>
        </p:nvSpPr>
        <p:spPr>
          <a:xfrm>
            <a:off x="320040" y="4892040"/>
            <a:ext cx="11548872" cy="1645920"/>
          </a:xfrm>
          <a:prstGeom prst="rect">
            <a:avLst/>
          </a:prstGeom>
          <a:solidFill>
            <a:srgbClr val="26262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Arial"/>
              <a:ea typeface="Arial"/>
              <a:cs typeface="Arial"/>
              <a:sym typeface="Arial"/>
            </a:endParaRPr>
          </a:p>
        </p:txBody>
      </p:sp>
      <p:sp>
        <p:nvSpPr>
          <p:cNvPr id="89" name="Google Shape;89;p1"/>
          <p:cNvSpPr txBox="1">
            <a:spLocks noGrp="1"/>
          </p:cNvSpPr>
          <p:nvPr>
            <p:ph type="ctrTitle"/>
          </p:nvPr>
        </p:nvSpPr>
        <p:spPr>
          <a:xfrm>
            <a:off x="718686" y="5091762"/>
            <a:ext cx="7484787" cy="126458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rgbClr val="FFFFFF"/>
              </a:buClr>
              <a:buSzPts val="4100"/>
              <a:buFont typeface="Arial"/>
              <a:buNone/>
            </a:pPr>
            <a:r>
              <a:rPr lang="en-US" sz="4100">
                <a:solidFill>
                  <a:srgbClr val="FFFFFF"/>
                </a:solidFill>
              </a:rPr>
              <a:t>Automotive Industry &amp; COVID19 Impact</a:t>
            </a:r>
            <a:endParaRPr/>
          </a:p>
        </p:txBody>
      </p:sp>
      <p:sp>
        <p:nvSpPr>
          <p:cNvPr id="90" name="Google Shape;90;p1"/>
          <p:cNvSpPr txBox="1">
            <a:spLocks noGrp="1"/>
          </p:cNvSpPr>
          <p:nvPr>
            <p:ph type="subTitle" idx="1"/>
          </p:nvPr>
        </p:nvSpPr>
        <p:spPr>
          <a:xfrm>
            <a:off x="8602119" y="5091763"/>
            <a:ext cx="2871195" cy="126458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C000"/>
              </a:buClr>
              <a:buSzPts val="2000"/>
              <a:buNone/>
            </a:pPr>
            <a:r>
              <a:rPr lang="en-US" sz="2000">
                <a:solidFill>
                  <a:srgbClr val="FFC000"/>
                </a:solidFill>
              </a:rPr>
              <a:t>Group 3: Dakota, Steven, Maryam, Joyce </a:t>
            </a:r>
            <a:endParaRPr/>
          </a:p>
        </p:txBody>
      </p:sp>
      <p:pic>
        <p:nvPicPr>
          <p:cNvPr id="91" name="Google Shape;91;p1" descr="A person holding a tablet&#10;&#10;Description automatically generated with low confidence"/>
          <p:cNvPicPr preferRelativeResize="0"/>
          <p:nvPr/>
        </p:nvPicPr>
        <p:blipFill rotWithShape="1">
          <a:blip r:embed="rId3">
            <a:alphaModFix/>
          </a:blip>
          <a:srcRect t="5761" r="-1" b="-1"/>
          <a:stretch/>
        </p:blipFill>
        <p:spPr>
          <a:xfrm>
            <a:off x="320040" y="320040"/>
            <a:ext cx="11548872" cy="4462272"/>
          </a:xfrm>
          <a:prstGeom prst="rect">
            <a:avLst/>
          </a:prstGeom>
          <a:noFill/>
          <a:ln>
            <a:noFill/>
          </a:ln>
        </p:spPr>
      </p:pic>
      <p:cxnSp>
        <p:nvCxnSpPr>
          <p:cNvPr id="92" name="Google Shape;92;p1"/>
          <p:cNvCxnSpPr/>
          <p:nvPr/>
        </p:nvCxnSpPr>
        <p:spPr>
          <a:xfrm rot="10800000">
            <a:off x="8386843" y="5264106"/>
            <a:ext cx="0" cy="914400"/>
          </a:xfrm>
          <a:prstGeom prst="straightConnector1">
            <a:avLst/>
          </a:prstGeom>
          <a:noFill/>
          <a:ln w="19050" cap="flat" cmpd="sng">
            <a:solidFill>
              <a:srgbClr val="FFFFFF">
                <a:alpha val="80000"/>
              </a:srgbClr>
            </a:solidFill>
            <a:prstDash val="solid"/>
            <a:miter lim="800000"/>
            <a:headEnd type="none" w="sm" len="sm"/>
            <a:tailEnd type="none" w="sm" len="sm"/>
          </a:ln>
        </p:spPr>
      </p:cxnSp>
      <p:pic>
        <p:nvPicPr>
          <p:cNvPr id="93" name="Google Shape;93;p1" descr="A group of red flowers&#10;&#10;Description automatically generated with medium confidence"/>
          <p:cNvPicPr preferRelativeResize="0"/>
          <p:nvPr/>
        </p:nvPicPr>
        <p:blipFill rotWithShape="1">
          <a:blip r:embed="rId4">
            <a:alphaModFix/>
          </a:blip>
          <a:srcRect/>
          <a:stretch/>
        </p:blipFill>
        <p:spPr>
          <a:xfrm>
            <a:off x="9581193" y="701675"/>
            <a:ext cx="3278356" cy="1990430"/>
          </a:xfrm>
          <a:prstGeom prst="rect">
            <a:avLst/>
          </a:prstGeom>
          <a:noFill/>
          <a:ln>
            <a:noFill/>
          </a:ln>
        </p:spPr>
      </p:pic>
      <p:pic>
        <p:nvPicPr>
          <p:cNvPr id="94" name="Google Shape;94;p1" descr="A group of red flowers&#10;&#10;Description automatically generated with medium confidence"/>
          <p:cNvPicPr preferRelativeResize="0"/>
          <p:nvPr/>
        </p:nvPicPr>
        <p:blipFill rotWithShape="1">
          <a:blip r:embed="rId4">
            <a:alphaModFix/>
          </a:blip>
          <a:srcRect/>
          <a:stretch/>
        </p:blipFill>
        <p:spPr>
          <a:xfrm>
            <a:off x="9361227" y="3102830"/>
            <a:ext cx="1352977" cy="821450"/>
          </a:xfrm>
          <a:prstGeom prst="rect">
            <a:avLst/>
          </a:prstGeom>
          <a:noFill/>
          <a:ln>
            <a:noFill/>
          </a:ln>
        </p:spPr>
      </p:pic>
      <p:pic>
        <p:nvPicPr>
          <p:cNvPr id="95" name="Google Shape;95;p1" descr="A group of red flowers&#10;&#10;Description automatically generated with medium confidence"/>
          <p:cNvPicPr preferRelativeResize="0"/>
          <p:nvPr/>
        </p:nvPicPr>
        <p:blipFill rotWithShape="1">
          <a:blip r:embed="rId4">
            <a:alphaModFix/>
          </a:blip>
          <a:srcRect/>
          <a:stretch/>
        </p:blipFill>
        <p:spPr>
          <a:xfrm>
            <a:off x="11011253" y="2281380"/>
            <a:ext cx="1352977" cy="8214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91;ge47b260c42_0_1">
            <a:extLst>
              <a:ext uri="{FF2B5EF4-FFF2-40B4-BE49-F238E27FC236}">
                <a16:creationId xmlns:a16="http://schemas.microsoft.com/office/drawing/2014/main" id="{4737FC5D-BA68-AC43-BDB0-23DC66EA8F4B}"/>
              </a:ext>
            </a:extLst>
          </p:cNvPr>
          <p:cNvSpPr txBox="1"/>
          <p:nvPr/>
        </p:nvSpPr>
        <p:spPr>
          <a:xfrm>
            <a:off x="838200" y="681037"/>
            <a:ext cx="8619619" cy="1169521"/>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b="1" dirty="0"/>
              <a:t>Correlation </a:t>
            </a:r>
            <a:r>
              <a:rPr lang="en-US" sz="3200" b="1" dirty="0">
                <a:solidFill>
                  <a:schemeClr val="dk1"/>
                </a:solidFill>
              </a:rPr>
              <a:t>between Sale and Case is 0.8</a:t>
            </a:r>
            <a:endParaRPr sz="3200" b="1" dirty="0">
              <a:solidFill>
                <a:schemeClr val="dk1"/>
              </a:solidFill>
            </a:endParaRPr>
          </a:p>
          <a:p>
            <a:pPr marL="0" lvl="0" indent="0" algn="l" rtl="0">
              <a:spcBef>
                <a:spcPts val="0"/>
              </a:spcBef>
              <a:spcAft>
                <a:spcPts val="0"/>
              </a:spcAft>
              <a:buNone/>
            </a:pPr>
            <a:r>
              <a:rPr lang="en-US" sz="3200" b="1" dirty="0"/>
              <a:t> </a:t>
            </a:r>
            <a:endParaRPr sz="3200" b="1" dirty="0"/>
          </a:p>
        </p:txBody>
      </p:sp>
      <p:sp>
        <p:nvSpPr>
          <p:cNvPr id="5" name="Google Shape;193;ge47b260c42_0_1">
            <a:extLst>
              <a:ext uri="{FF2B5EF4-FFF2-40B4-BE49-F238E27FC236}">
                <a16:creationId xmlns:a16="http://schemas.microsoft.com/office/drawing/2014/main" id="{527987D9-6FFF-FF40-8295-1347F166AEA1}"/>
              </a:ext>
            </a:extLst>
          </p:cNvPr>
          <p:cNvSpPr/>
          <p:nvPr/>
        </p:nvSpPr>
        <p:spPr>
          <a:xfrm>
            <a:off x="838200" y="1407226"/>
            <a:ext cx="9244584" cy="68006"/>
          </a:xfrm>
          <a:custGeom>
            <a:avLst/>
            <a:gdLst/>
            <a:ahLst/>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0"/>
            </a:schemeClr>
          </a:solidFill>
          <a:ln w="44450" cap="rnd" cmpd="sng">
            <a:solidFill>
              <a:schemeClr val="accent2">
                <a:alpha val="74900"/>
              </a:scheme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7" name="Picture 6" descr="Chart, scatter chart&#10;&#10;Description automatically generated">
            <a:extLst>
              <a:ext uri="{FF2B5EF4-FFF2-40B4-BE49-F238E27FC236}">
                <a16:creationId xmlns:a16="http://schemas.microsoft.com/office/drawing/2014/main" id="{F361F8C5-0C9A-4E4C-B4AE-E93DE8363900}"/>
              </a:ext>
            </a:extLst>
          </p:cNvPr>
          <p:cNvPicPr>
            <a:picLocks noChangeAspect="1"/>
          </p:cNvPicPr>
          <p:nvPr/>
        </p:nvPicPr>
        <p:blipFill>
          <a:blip r:embed="rId2"/>
          <a:stretch>
            <a:fillRect/>
          </a:stretch>
        </p:blipFill>
        <p:spPr>
          <a:xfrm>
            <a:off x="5858764" y="1877990"/>
            <a:ext cx="5156200" cy="3962400"/>
          </a:xfrm>
          <a:prstGeom prst="rect">
            <a:avLst/>
          </a:prstGeom>
        </p:spPr>
      </p:pic>
      <p:pic>
        <p:nvPicPr>
          <p:cNvPr id="2054" name="Picture 6" descr="Dollar icon money dollars coin and paper sign Vector Image">
            <a:extLst>
              <a:ext uri="{FF2B5EF4-FFF2-40B4-BE49-F238E27FC236}">
                <a16:creationId xmlns:a16="http://schemas.microsoft.com/office/drawing/2014/main" id="{DEA022A2-1FF4-8B40-A414-96BBB58F395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266" t="23203" r="2057" b="25207"/>
          <a:stretch/>
        </p:blipFill>
        <p:spPr bwMode="auto">
          <a:xfrm>
            <a:off x="838200" y="2882263"/>
            <a:ext cx="2607722" cy="1551010"/>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Coronavirus Icon Red - Free vector graphic on Pixabay">
            <a:extLst>
              <a:ext uri="{FF2B5EF4-FFF2-40B4-BE49-F238E27FC236}">
                <a16:creationId xmlns:a16="http://schemas.microsoft.com/office/drawing/2014/main" id="{EA5B675F-4ABA-D74A-956A-E467D949A4A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95217" y="3533605"/>
            <a:ext cx="1800584" cy="17993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08609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ge7351a18af_0_7"/>
          <p:cNvSpPr txBox="1">
            <a:spLocks noGrp="1"/>
          </p:cNvSpPr>
          <p:nvPr>
            <p:ph type="body" idx="1"/>
          </p:nvPr>
        </p:nvSpPr>
        <p:spPr>
          <a:xfrm>
            <a:off x="591599" y="512125"/>
            <a:ext cx="3967120" cy="2226837"/>
          </a:xfrm>
          <a:prstGeom prst="rect">
            <a:avLst/>
          </a:prstGeom>
        </p:spPr>
        <p:txBody>
          <a:bodyPr spcFirstLastPara="1" wrap="square" lIns="91425" tIns="45700" rIns="91425" bIns="45700" anchor="t" anchorCtr="0">
            <a:normAutofit/>
          </a:bodyPr>
          <a:lstStyle/>
          <a:p>
            <a:pPr marL="0" lvl="0" indent="0" algn="ctr" rtl="0">
              <a:spcBef>
                <a:spcPts val="1000"/>
              </a:spcBef>
              <a:spcAft>
                <a:spcPts val="0"/>
              </a:spcAft>
              <a:buNone/>
            </a:pPr>
            <a:r>
              <a:rPr lang="en-US" sz="3200" b="1" dirty="0"/>
              <a:t>Covid-19 Infection Rate in</a:t>
            </a:r>
            <a:endParaRPr sz="3200" b="1" dirty="0"/>
          </a:p>
          <a:p>
            <a:pPr marL="0" lvl="0" indent="0" algn="ctr" rtl="0">
              <a:spcBef>
                <a:spcPts val="1000"/>
              </a:spcBef>
              <a:spcAft>
                <a:spcPts val="0"/>
              </a:spcAft>
              <a:buNone/>
            </a:pPr>
            <a:r>
              <a:rPr lang="en-US" sz="3200" b="1" dirty="0"/>
              <a:t>Unimpacted states</a:t>
            </a:r>
            <a:endParaRPr sz="3200" b="1" dirty="0"/>
          </a:p>
        </p:txBody>
      </p:sp>
      <p:pic>
        <p:nvPicPr>
          <p:cNvPr id="200" name="Google Shape;200;ge7351a18af_0_7"/>
          <p:cNvPicPr preferRelativeResize="0"/>
          <p:nvPr/>
        </p:nvPicPr>
        <p:blipFill>
          <a:blip r:embed="rId3">
            <a:alphaModFix/>
          </a:blip>
          <a:stretch>
            <a:fillRect/>
          </a:stretch>
        </p:blipFill>
        <p:spPr>
          <a:xfrm>
            <a:off x="5184900" y="152400"/>
            <a:ext cx="6415501" cy="6553199"/>
          </a:xfrm>
          <a:prstGeom prst="rect">
            <a:avLst/>
          </a:prstGeom>
          <a:noFill/>
          <a:ln>
            <a:noFill/>
          </a:ln>
        </p:spPr>
      </p:pic>
      <p:sp>
        <p:nvSpPr>
          <p:cNvPr id="201" name="Google Shape;201;ge7351a18af_0_7"/>
          <p:cNvSpPr/>
          <p:nvPr/>
        </p:nvSpPr>
        <p:spPr>
          <a:xfrm rot="10800000" flipH="1">
            <a:off x="493571" y="2239951"/>
            <a:ext cx="4306824" cy="21168"/>
          </a:xfrm>
          <a:custGeom>
            <a:avLst/>
            <a:gdLst/>
            <a:ahLst/>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0"/>
            </a:schemeClr>
          </a:solidFill>
          <a:ln w="44450" cap="rnd" cmpd="sng">
            <a:solidFill>
              <a:schemeClr val="accent2">
                <a:alpha val="74900"/>
              </a:scheme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3074" name="Picture 2" descr="Stop Sign, Stop Icon - Vector Stop Illustration. Red Warning.. Royalty Free  Cliparts, Vectors, And Stock Illustration. Image 100299221.">
            <a:extLst>
              <a:ext uri="{FF2B5EF4-FFF2-40B4-BE49-F238E27FC236}">
                <a16:creationId xmlns:a16="http://schemas.microsoft.com/office/drawing/2014/main" id="{C028C7DB-ABA5-094B-8798-79847B3C418B}"/>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528876" y="2968502"/>
            <a:ext cx="3256758" cy="325675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News Flash • Edwardsville, KS • CivicEngage">
            <a:extLst>
              <a:ext uri="{FF2B5EF4-FFF2-40B4-BE49-F238E27FC236}">
                <a16:creationId xmlns:a16="http://schemas.microsoft.com/office/drawing/2014/main" id="{B07D2E1C-DF1D-B945-AAD6-4702AFDDE33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36046" y="3017702"/>
            <a:ext cx="2617893" cy="24384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ge47b260c42_1_27"/>
          <p:cNvSpPr txBox="1">
            <a:spLocks noGrp="1"/>
          </p:cNvSpPr>
          <p:nvPr>
            <p:ph type="title"/>
          </p:nvPr>
        </p:nvSpPr>
        <p:spPr>
          <a:xfrm>
            <a:off x="641209" y="360371"/>
            <a:ext cx="10578818"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Arial"/>
              <a:buNone/>
            </a:pPr>
            <a:r>
              <a:rPr lang="en-US" sz="4000" b="1" dirty="0"/>
              <a:t>U.S. Automotive Sales by Manufacturer</a:t>
            </a:r>
            <a:endParaRPr sz="4000" b="1" dirty="0"/>
          </a:p>
        </p:txBody>
      </p:sp>
      <p:sp>
        <p:nvSpPr>
          <p:cNvPr id="209" name="Google Shape;209;ge47b260c42_1_27"/>
          <p:cNvSpPr/>
          <p:nvPr/>
        </p:nvSpPr>
        <p:spPr>
          <a:xfrm>
            <a:off x="444218" y="1382859"/>
            <a:ext cx="10972800" cy="18288"/>
          </a:xfrm>
          <a:custGeom>
            <a:avLst/>
            <a:gdLst/>
            <a:ahLst/>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0"/>
            </a:schemeClr>
          </a:solidFill>
          <a:ln w="44450" cap="rnd" cmpd="sng">
            <a:solidFill>
              <a:schemeClr val="accent2">
                <a:alpha val="74900"/>
              </a:scheme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3" name="Text Placeholder 2">
            <a:extLst>
              <a:ext uri="{FF2B5EF4-FFF2-40B4-BE49-F238E27FC236}">
                <a16:creationId xmlns:a16="http://schemas.microsoft.com/office/drawing/2014/main" id="{3E0F5BBE-9B91-E44B-94EF-68AF76D13526}"/>
              </a:ext>
            </a:extLst>
          </p:cNvPr>
          <p:cNvSpPr>
            <a:spLocks noGrp="1"/>
          </p:cNvSpPr>
          <p:nvPr>
            <p:ph type="body" idx="1"/>
          </p:nvPr>
        </p:nvSpPr>
        <p:spPr/>
        <p:txBody>
          <a:bodyPr/>
          <a:lstStyle/>
          <a:p>
            <a:endParaRPr lang="en-US"/>
          </a:p>
        </p:txBody>
      </p:sp>
      <p:pic>
        <p:nvPicPr>
          <p:cNvPr id="5" name="Picture 4" descr="Chart, histogram&#10;&#10;Description automatically generated">
            <a:extLst>
              <a:ext uri="{FF2B5EF4-FFF2-40B4-BE49-F238E27FC236}">
                <a16:creationId xmlns:a16="http://schemas.microsoft.com/office/drawing/2014/main" id="{8AD35E4B-19C4-144C-A830-5E9C9B7F383A}"/>
              </a:ext>
            </a:extLst>
          </p:cNvPr>
          <p:cNvPicPr>
            <a:picLocks noChangeAspect="1"/>
          </p:cNvPicPr>
          <p:nvPr/>
        </p:nvPicPr>
        <p:blipFill>
          <a:blip r:embed="rId3"/>
          <a:stretch>
            <a:fillRect/>
          </a:stretch>
        </p:blipFill>
        <p:spPr>
          <a:xfrm>
            <a:off x="0" y="1690825"/>
            <a:ext cx="12192000" cy="528854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10"/>
          <p:cNvSpPr/>
          <p:nvPr/>
        </p:nvSpPr>
        <p:spPr>
          <a:xfrm>
            <a:off x="304801" y="263550"/>
            <a:ext cx="9100593"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dk1"/>
                </a:solidFill>
              </a:rPr>
              <a:t>U.S. Automotive Industry</a:t>
            </a:r>
            <a:endParaRPr b="1" dirty="0"/>
          </a:p>
        </p:txBody>
      </p:sp>
      <p:sp>
        <p:nvSpPr>
          <p:cNvPr id="216" name="Google Shape;216;p10"/>
          <p:cNvSpPr/>
          <p:nvPr/>
        </p:nvSpPr>
        <p:spPr>
          <a:xfrm>
            <a:off x="304801" y="1157477"/>
            <a:ext cx="10972800" cy="18288"/>
          </a:xfrm>
          <a:custGeom>
            <a:avLst/>
            <a:gdLst/>
            <a:ahLst/>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0"/>
            </a:schemeClr>
          </a:solidFill>
          <a:ln w="44450" cap="rnd" cmpd="sng">
            <a:solidFill>
              <a:schemeClr val="accent2">
                <a:alpha val="74900"/>
              </a:scheme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3" name="Picture 2" descr="Chart&#10;&#10;Description automatically generated">
            <a:extLst>
              <a:ext uri="{FF2B5EF4-FFF2-40B4-BE49-F238E27FC236}">
                <a16:creationId xmlns:a16="http://schemas.microsoft.com/office/drawing/2014/main" id="{A411AA90-A4ED-5D48-98FA-E1D098EF1B3C}"/>
              </a:ext>
            </a:extLst>
          </p:cNvPr>
          <p:cNvPicPr>
            <a:picLocks noChangeAspect="1"/>
          </p:cNvPicPr>
          <p:nvPr/>
        </p:nvPicPr>
        <p:blipFill>
          <a:blip r:embed="rId3"/>
          <a:stretch>
            <a:fillRect/>
          </a:stretch>
        </p:blipFill>
        <p:spPr>
          <a:xfrm>
            <a:off x="0" y="1361806"/>
            <a:ext cx="12192000" cy="5496193"/>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3"/>
          <p:cNvSpPr txBox="1">
            <a:spLocks noGrp="1"/>
          </p:cNvSpPr>
          <p:nvPr>
            <p:ph type="title"/>
          </p:nvPr>
        </p:nvSpPr>
        <p:spPr>
          <a:xfrm>
            <a:off x="542893" y="287774"/>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Arial"/>
              <a:buNone/>
            </a:pPr>
            <a:r>
              <a:rPr lang="en-US" b="1" dirty="0"/>
              <a:t>COVID Impact Travel Behaviors</a:t>
            </a:r>
            <a:endParaRPr b="1" dirty="0"/>
          </a:p>
        </p:txBody>
      </p:sp>
      <p:pic>
        <p:nvPicPr>
          <p:cNvPr id="222" name="Google Shape;222;p13"/>
          <p:cNvPicPr preferRelativeResize="0"/>
          <p:nvPr/>
        </p:nvPicPr>
        <p:blipFill>
          <a:blip r:embed="rId3">
            <a:alphaModFix/>
          </a:blip>
          <a:stretch>
            <a:fillRect/>
          </a:stretch>
        </p:blipFill>
        <p:spPr>
          <a:xfrm>
            <a:off x="4709600" y="1485125"/>
            <a:ext cx="7482399" cy="5372876"/>
          </a:xfrm>
          <a:prstGeom prst="rect">
            <a:avLst/>
          </a:prstGeom>
          <a:noFill/>
          <a:ln>
            <a:noFill/>
          </a:ln>
        </p:spPr>
      </p:pic>
      <p:pic>
        <p:nvPicPr>
          <p:cNvPr id="223" name="Google Shape;223;p13"/>
          <p:cNvPicPr preferRelativeResize="0"/>
          <p:nvPr/>
        </p:nvPicPr>
        <p:blipFill>
          <a:blip r:embed="rId4">
            <a:alphaModFix/>
          </a:blip>
          <a:stretch>
            <a:fillRect/>
          </a:stretch>
        </p:blipFill>
        <p:spPr>
          <a:xfrm>
            <a:off x="0" y="1485126"/>
            <a:ext cx="4559075" cy="5085100"/>
          </a:xfrm>
          <a:prstGeom prst="rect">
            <a:avLst/>
          </a:prstGeom>
          <a:noFill/>
          <a:ln>
            <a:noFill/>
          </a:ln>
        </p:spPr>
      </p:pic>
      <p:sp>
        <p:nvSpPr>
          <p:cNvPr id="224" name="Google Shape;224;p13"/>
          <p:cNvSpPr/>
          <p:nvPr/>
        </p:nvSpPr>
        <p:spPr>
          <a:xfrm>
            <a:off x="438390" y="1301319"/>
            <a:ext cx="10972800" cy="18288"/>
          </a:xfrm>
          <a:custGeom>
            <a:avLst/>
            <a:gdLst/>
            <a:ahLst/>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0"/>
            </a:schemeClr>
          </a:solidFill>
          <a:ln w="44450" cap="rnd" cmpd="sng">
            <a:solidFill>
              <a:schemeClr val="accent2">
                <a:alpha val="74900"/>
              </a:scheme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pic>
        <p:nvPicPr>
          <p:cNvPr id="230" name="Google Shape;230;ge4774078c5_2_8"/>
          <p:cNvPicPr preferRelativeResize="0"/>
          <p:nvPr/>
        </p:nvPicPr>
        <p:blipFill>
          <a:blip r:embed="rId3">
            <a:alphaModFix/>
          </a:blip>
          <a:stretch>
            <a:fillRect/>
          </a:stretch>
        </p:blipFill>
        <p:spPr>
          <a:xfrm>
            <a:off x="419100" y="0"/>
            <a:ext cx="11353801" cy="68579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Arial"/>
              <a:buNone/>
            </a:pPr>
            <a:r>
              <a:rPr lang="en-US" b="1" dirty="0"/>
              <a:t>COVID Impact on Supply Chain</a:t>
            </a:r>
            <a:endParaRPr b="1" dirty="0"/>
          </a:p>
        </p:txBody>
      </p:sp>
      <p:pic>
        <p:nvPicPr>
          <p:cNvPr id="236" name="Google Shape;236;p14"/>
          <p:cNvPicPr preferRelativeResize="0"/>
          <p:nvPr/>
        </p:nvPicPr>
        <p:blipFill>
          <a:blip r:embed="rId3">
            <a:alphaModFix/>
          </a:blip>
          <a:stretch>
            <a:fillRect/>
          </a:stretch>
        </p:blipFill>
        <p:spPr>
          <a:xfrm>
            <a:off x="5293294" y="2265465"/>
            <a:ext cx="6060506" cy="3991644"/>
          </a:xfrm>
          <a:prstGeom prst="rect">
            <a:avLst/>
          </a:prstGeom>
          <a:noFill/>
          <a:ln>
            <a:noFill/>
          </a:ln>
        </p:spPr>
      </p:pic>
      <p:sp>
        <p:nvSpPr>
          <p:cNvPr id="237" name="Google Shape;237;p14"/>
          <p:cNvSpPr/>
          <p:nvPr/>
        </p:nvSpPr>
        <p:spPr>
          <a:xfrm>
            <a:off x="661293" y="1530884"/>
            <a:ext cx="10972800" cy="18288"/>
          </a:xfrm>
          <a:custGeom>
            <a:avLst/>
            <a:gdLst/>
            <a:ahLst/>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0"/>
            </a:schemeClr>
          </a:solidFill>
          <a:ln w="44450" cap="rnd" cmpd="sng">
            <a:solidFill>
              <a:schemeClr val="accent2">
                <a:alpha val="74900"/>
              </a:scheme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4100" name="Picture 4" descr="Automotive Industry Color Icon. Car Production. Vehicle Factory... Royalty  Free Cliparts, Vectors, And Stock Illustration. Image 134476992.">
            <a:extLst>
              <a:ext uri="{FF2B5EF4-FFF2-40B4-BE49-F238E27FC236}">
                <a16:creationId xmlns:a16="http://schemas.microsoft.com/office/drawing/2014/main" id="{C4A2AD33-0BDF-324E-B2EB-F0DB6866E89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2265465"/>
            <a:ext cx="3780609" cy="378060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11"/>
          <p:cNvSpPr txBox="1">
            <a:spLocks noGrp="1"/>
          </p:cNvSpPr>
          <p:nvPr>
            <p:ph type="title"/>
          </p:nvPr>
        </p:nvSpPr>
        <p:spPr>
          <a:xfrm>
            <a:off x="252035" y="136170"/>
            <a:ext cx="6658216"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Arial"/>
              <a:buNone/>
            </a:pPr>
            <a:r>
              <a:rPr lang="en-US" b="1" dirty="0"/>
              <a:t> Factors Affecting Price</a:t>
            </a:r>
            <a:endParaRPr b="1" dirty="0"/>
          </a:p>
        </p:txBody>
      </p:sp>
      <p:pic>
        <p:nvPicPr>
          <p:cNvPr id="243" name="Google Shape;243;p11" descr="Chart, line chart&#10;&#10;Description automatically generated"/>
          <p:cNvPicPr preferRelativeResize="0"/>
          <p:nvPr/>
        </p:nvPicPr>
        <p:blipFill rotWithShape="1">
          <a:blip r:embed="rId3">
            <a:alphaModFix/>
          </a:blip>
          <a:srcRect/>
          <a:stretch/>
        </p:blipFill>
        <p:spPr>
          <a:xfrm>
            <a:off x="2010904" y="4536647"/>
            <a:ext cx="8170192" cy="2185183"/>
          </a:xfrm>
          <a:prstGeom prst="rect">
            <a:avLst/>
          </a:prstGeom>
          <a:noFill/>
          <a:ln>
            <a:noFill/>
          </a:ln>
        </p:spPr>
      </p:pic>
      <p:sp>
        <p:nvSpPr>
          <p:cNvPr id="246" name="Google Shape;246;p11"/>
          <p:cNvSpPr/>
          <p:nvPr/>
        </p:nvSpPr>
        <p:spPr>
          <a:xfrm flipV="1">
            <a:off x="513293" y="1156569"/>
            <a:ext cx="6396958" cy="70484"/>
          </a:xfrm>
          <a:custGeom>
            <a:avLst/>
            <a:gdLst/>
            <a:ahLst/>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0"/>
            </a:schemeClr>
          </a:solidFill>
          <a:ln w="44450" cap="rnd" cmpd="sng">
            <a:solidFill>
              <a:schemeClr val="accent2">
                <a:alpha val="74900"/>
              </a:scheme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5" name="Picture 4" descr="Chart, scatter chart&#10;&#10;Description automatically generated">
            <a:extLst>
              <a:ext uri="{FF2B5EF4-FFF2-40B4-BE49-F238E27FC236}">
                <a16:creationId xmlns:a16="http://schemas.microsoft.com/office/drawing/2014/main" id="{84E7FEBF-AF3C-8540-9041-046CC7D9CB61}"/>
              </a:ext>
            </a:extLst>
          </p:cNvPr>
          <p:cNvPicPr>
            <a:picLocks noChangeAspect="1"/>
          </p:cNvPicPr>
          <p:nvPr/>
        </p:nvPicPr>
        <p:blipFill>
          <a:blip r:embed="rId4"/>
          <a:stretch>
            <a:fillRect/>
          </a:stretch>
        </p:blipFill>
        <p:spPr>
          <a:xfrm>
            <a:off x="6479096" y="1461733"/>
            <a:ext cx="4778285" cy="3074915"/>
          </a:xfrm>
          <a:prstGeom prst="rect">
            <a:avLst/>
          </a:prstGeom>
        </p:spPr>
      </p:pic>
      <p:pic>
        <p:nvPicPr>
          <p:cNvPr id="7" name="Picture 6" descr="Chart, scatter chart&#10;&#10;Description automatically generated">
            <a:extLst>
              <a:ext uri="{FF2B5EF4-FFF2-40B4-BE49-F238E27FC236}">
                <a16:creationId xmlns:a16="http://schemas.microsoft.com/office/drawing/2014/main" id="{D5372BB1-9A78-7D46-8C0A-A52A6DFE46F8}"/>
              </a:ext>
            </a:extLst>
          </p:cNvPr>
          <p:cNvPicPr>
            <a:picLocks noChangeAspect="1"/>
          </p:cNvPicPr>
          <p:nvPr/>
        </p:nvPicPr>
        <p:blipFill>
          <a:blip r:embed="rId5"/>
          <a:stretch>
            <a:fillRect/>
          </a:stretch>
        </p:blipFill>
        <p:spPr>
          <a:xfrm>
            <a:off x="976423" y="1545619"/>
            <a:ext cx="4778285" cy="2907142"/>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ge47b260c42_1_36"/>
          <p:cNvSpPr txBox="1">
            <a:spLocks noGrp="1"/>
          </p:cNvSpPr>
          <p:nvPr>
            <p:ph type="title"/>
          </p:nvPr>
        </p:nvSpPr>
        <p:spPr>
          <a:xfrm>
            <a:off x="511630" y="520150"/>
            <a:ext cx="4112622"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Arial"/>
              <a:buNone/>
            </a:pPr>
            <a:r>
              <a:rPr lang="en-US" sz="3600" b="1" dirty="0"/>
              <a:t> Factors Affecting Price Correlation</a:t>
            </a:r>
            <a:endParaRPr sz="3600" b="1" dirty="0"/>
          </a:p>
        </p:txBody>
      </p:sp>
      <p:sp>
        <p:nvSpPr>
          <p:cNvPr id="253" name="Google Shape;253;ge47b260c42_1_36"/>
          <p:cNvSpPr/>
          <p:nvPr/>
        </p:nvSpPr>
        <p:spPr>
          <a:xfrm flipV="1">
            <a:off x="366389" y="2107107"/>
            <a:ext cx="5002446" cy="45719"/>
          </a:xfrm>
          <a:custGeom>
            <a:avLst/>
            <a:gdLst/>
            <a:ahLst/>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0"/>
            </a:schemeClr>
          </a:solidFill>
          <a:ln w="44450" cap="rnd" cmpd="sng">
            <a:solidFill>
              <a:schemeClr val="accent2">
                <a:alpha val="74900"/>
              </a:scheme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3" name="Picture 2" descr="Graphical user interface, application&#10;&#10;Description automatically generated">
            <a:extLst>
              <a:ext uri="{FF2B5EF4-FFF2-40B4-BE49-F238E27FC236}">
                <a16:creationId xmlns:a16="http://schemas.microsoft.com/office/drawing/2014/main" id="{85D04935-53B4-F444-89C2-A5583FD55033}"/>
              </a:ext>
            </a:extLst>
          </p:cNvPr>
          <p:cNvPicPr>
            <a:picLocks noChangeAspect="1"/>
          </p:cNvPicPr>
          <p:nvPr/>
        </p:nvPicPr>
        <p:blipFill>
          <a:blip r:embed="rId3"/>
          <a:stretch>
            <a:fillRect/>
          </a:stretch>
        </p:blipFill>
        <p:spPr>
          <a:xfrm>
            <a:off x="4940895" y="729358"/>
            <a:ext cx="6884716" cy="5984951"/>
          </a:xfrm>
          <a:prstGeom prst="rect">
            <a:avLst/>
          </a:prstGeom>
        </p:spPr>
      </p:pic>
      <p:pic>
        <p:nvPicPr>
          <p:cNvPr id="6146" name="Picture 2" descr="Child Thinking Icons - Download Free Vector Icons | Noun Project">
            <a:extLst>
              <a:ext uri="{FF2B5EF4-FFF2-40B4-BE49-F238E27FC236}">
                <a16:creationId xmlns:a16="http://schemas.microsoft.com/office/drawing/2014/main" id="{FFB2179D-CF78-2642-ABD6-BB3BC4980C2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4530" y="2658455"/>
            <a:ext cx="3653970" cy="365397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65"/>
        <p:cNvGrpSpPr/>
        <p:nvPr/>
      </p:nvGrpSpPr>
      <p:grpSpPr>
        <a:xfrm>
          <a:off x="0" y="0"/>
          <a:ext cx="0" cy="0"/>
          <a:chOff x="0" y="0"/>
          <a:chExt cx="0" cy="0"/>
        </a:xfrm>
      </p:grpSpPr>
      <p:sp useBgFill="1">
        <p:nvSpPr>
          <p:cNvPr id="7172" name="Rectangle 72">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Google Shape;266;ge47b260c42_1_45"/>
          <p:cNvSpPr txBox="1">
            <a:spLocks noGrp="1"/>
          </p:cNvSpPr>
          <p:nvPr>
            <p:ph type="title"/>
          </p:nvPr>
        </p:nvSpPr>
        <p:spPr>
          <a:xfrm>
            <a:off x="572493" y="238539"/>
            <a:ext cx="11018520" cy="1434415"/>
          </a:xfrm>
          <a:prstGeom prst="rect">
            <a:avLst/>
          </a:prstGeom>
        </p:spPr>
        <p:txBody>
          <a:bodyPr spcFirstLastPara="1" lIns="91425" tIns="45700" rIns="91425" bIns="45700" anchor="b" anchorCtr="0">
            <a:normAutofit/>
          </a:bodyPr>
          <a:lstStyle/>
          <a:p>
            <a:pPr marL="0" lvl="0" indent="0" rtl="0">
              <a:spcBef>
                <a:spcPts val="0"/>
              </a:spcBef>
              <a:spcAft>
                <a:spcPts val="0"/>
              </a:spcAft>
              <a:buNone/>
            </a:pPr>
            <a:r>
              <a:rPr lang="en-US" sz="5400" b="1"/>
              <a:t>Summary</a:t>
            </a:r>
          </a:p>
        </p:txBody>
      </p:sp>
      <p:sp>
        <p:nvSpPr>
          <p:cNvPr id="75"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7" name="Google Shape;267;ge47b260c42_1_45"/>
          <p:cNvSpPr txBox="1">
            <a:spLocks noGrp="1"/>
          </p:cNvSpPr>
          <p:nvPr>
            <p:ph type="body" idx="1"/>
          </p:nvPr>
        </p:nvSpPr>
        <p:spPr>
          <a:xfrm>
            <a:off x="572493" y="2071316"/>
            <a:ext cx="6713552" cy="4119172"/>
          </a:xfrm>
          <a:prstGeom prst="rect">
            <a:avLst/>
          </a:prstGeom>
        </p:spPr>
        <p:txBody>
          <a:bodyPr spcFirstLastPara="1" lIns="91425" tIns="45700" rIns="91425" bIns="45700" anchor="t" anchorCtr="0">
            <a:normAutofit/>
          </a:bodyPr>
          <a:lstStyle/>
          <a:p>
            <a:pPr lvl="0" rtl="0">
              <a:spcBef>
                <a:spcPts val="1000"/>
              </a:spcBef>
              <a:spcAft>
                <a:spcPts val="0"/>
              </a:spcAft>
              <a:buSzPts val="1800"/>
              <a:buFont typeface="Courier New" panose="02070309020205020404" pitchFamily="49" charset="0"/>
              <a:buChar char="o"/>
            </a:pPr>
            <a:r>
              <a:rPr lang="en-US" sz="1700"/>
              <a:t>Based on our data we have concluded COVID 19 did have a direct negative impact on the auto sales industry, however we did not see enough evidence to support the idea that infection rate alone caused the decline in sales</a:t>
            </a:r>
          </a:p>
          <a:p>
            <a:pPr lvl="0" rtl="0">
              <a:spcBef>
                <a:spcPts val="1000"/>
              </a:spcBef>
              <a:spcAft>
                <a:spcPts val="0"/>
              </a:spcAft>
              <a:buSzPts val="1800"/>
              <a:buFont typeface="Courier New" panose="02070309020205020404" pitchFamily="49" charset="0"/>
              <a:buChar char="o"/>
            </a:pPr>
            <a:endParaRPr lang="en-US" sz="1700"/>
          </a:p>
          <a:p>
            <a:pPr lvl="0" rtl="0">
              <a:spcBef>
                <a:spcPts val="0"/>
              </a:spcBef>
              <a:spcAft>
                <a:spcPts val="0"/>
              </a:spcAft>
              <a:buSzPts val="1800"/>
              <a:buFont typeface="Courier New" panose="02070309020205020404" pitchFamily="49" charset="0"/>
              <a:buChar char="o"/>
            </a:pPr>
            <a:r>
              <a:rPr lang="en-US" sz="1700"/>
              <a:t>However, there were car manufacturers and locations that were resilient during the COVID pandemic with a positive sales trend moving into this current year.</a:t>
            </a:r>
          </a:p>
          <a:p>
            <a:pPr lvl="0" rtl="0">
              <a:spcBef>
                <a:spcPts val="0"/>
              </a:spcBef>
              <a:spcAft>
                <a:spcPts val="0"/>
              </a:spcAft>
              <a:buSzPts val="1800"/>
              <a:buFont typeface="Courier New" panose="02070309020205020404" pitchFamily="49" charset="0"/>
              <a:buChar char="o"/>
            </a:pPr>
            <a:endParaRPr lang="en-US" sz="1700"/>
          </a:p>
          <a:p>
            <a:pPr lvl="0" rtl="0">
              <a:spcBef>
                <a:spcPts val="0"/>
              </a:spcBef>
              <a:spcAft>
                <a:spcPts val="0"/>
              </a:spcAft>
              <a:buSzPts val="1800"/>
              <a:buFont typeface="Courier New" panose="02070309020205020404" pitchFamily="49" charset="0"/>
              <a:buChar char="o"/>
            </a:pPr>
            <a:r>
              <a:rPr lang="en-US" sz="1700"/>
              <a:t>Increase in consumer demand in 2021 coupled with a car supply shortage has increased car prices</a:t>
            </a:r>
          </a:p>
          <a:p>
            <a:pPr lvl="0" rtl="0">
              <a:spcBef>
                <a:spcPts val="0"/>
              </a:spcBef>
              <a:spcAft>
                <a:spcPts val="0"/>
              </a:spcAft>
              <a:buSzPts val="1800"/>
              <a:buFont typeface="Courier New" panose="02070309020205020404" pitchFamily="49" charset="0"/>
              <a:buChar char="o"/>
            </a:pPr>
            <a:endParaRPr lang="en-US" sz="1700"/>
          </a:p>
          <a:p>
            <a:pPr lvl="0" rtl="0">
              <a:spcBef>
                <a:spcPts val="0"/>
              </a:spcBef>
              <a:spcAft>
                <a:spcPts val="0"/>
              </a:spcAft>
              <a:buSzPts val="1800"/>
              <a:buFont typeface="Courier New" panose="02070309020205020404" pitchFamily="49" charset="0"/>
              <a:buChar char="o"/>
            </a:pPr>
            <a:r>
              <a:rPr lang="en-US" sz="1700"/>
              <a:t>As a result we expect to see dealerships with toyota inventories to dominate both market share and be the most profitable dealerships based on current market conditions</a:t>
            </a:r>
          </a:p>
        </p:txBody>
      </p:sp>
      <p:pic>
        <p:nvPicPr>
          <p:cNvPr id="7170" name="Picture 2" descr="10,547 BEST Conclusion Icon IMAGES, STOCK PHOTOS &amp;amp; VECTORS | Adobe Stock">
            <a:extLst>
              <a:ext uri="{FF2B5EF4-FFF2-40B4-BE49-F238E27FC236}">
                <a16:creationId xmlns:a16="http://schemas.microsoft.com/office/drawing/2014/main" id="{D6CF9AB7-63E3-C745-BA4A-75F5A5B6151A}"/>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10000" b="90000" l="11815" r="88780"/>
                    </a14:imgEffect>
                  </a14:imgLayer>
                </a14:imgProps>
              </a:ext>
              <a:ext uri="{28A0092B-C50C-407E-A947-70E740481C1C}">
                <a14:useLocalDpi xmlns:a14="http://schemas.microsoft.com/office/drawing/2010/main" val="0"/>
              </a:ext>
            </a:extLst>
          </a:blip>
          <a:srcRect l="2194" r="1599" b="-2"/>
          <a:stretch/>
        </p:blipFill>
        <p:spPr bwMode="auto">
          <a:xfrm>
            <a:off x="7363185" y="1343439"/>
            <a:ext cx="4754601" cy="494741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7"/>
        <p:cNvGrpSpPr/>
        <p:nvPr/>
      </p:nvGrpSpPr>
      <p:grpSpPr>
        <a:xfrm>
          <a:off x="0" y="0"/>
          <a:ext cx="0" cy="0"/>
          <a:chOff x="0" y="0"/>
          <a:chExt cx="0" cy="0"/>
        </a:xfrm>
      </p:grpSpPr>
      <p:sp>
        <p:nvSpPr>
          <p:cNvPr id="118" name="Google Shape;118;p5"/>
          <p:cNvSpPr/>
          <p:nvPr/>
        </p:nvSpPr>
        <p:spPr>
          <a:xfrm>
            <a:off x="0"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19" name="Google Shape;119;p5"/>
          <p:cNvSpPr txBox="1">
            <a:spLocks noGrp="1"/>
          </p:cNvSpPr>
          <p:nvPr>
            <p:ph type="title"/>
          </p:nvPr>
        </p:nvSpPr>
        <p:spPr>
          <a:xfrm>
            <a:off x="640080" y="325369"/>
            <a:ext cx="4368602" cy="1956841"/>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5400"/>
              <a:buFont typeface="Arial"/>
              <a:buNone/>
            </a:pPr>
            <a:r>
              <a:rPr lang="en-US" sz="5400" b="1" dirty="0">
                <a:latin typeface="Arial"/>
                <a:ea typeface="Arial"/>
                <a:cs typeface="Arial"/>
                <a:sym typeface="Arial"/>
              </a:rPr>
              <a:t>Goal</a:t>
            </a:r>
            <a:endParaRPr b="1" dirty="0"/>
          </a:p>
        </p:txBody>
      </p:sp>
      <p:sp>
        <p:nvSpPr>
          <p:cNvPr id="120" name="Google Shape;120;p5"/>
          <p:cNvSpPr/>
          <p:nvPr/>
        </p:nvSpPr>
        <p:spPr>
          <a:xfrm>
            <a:off x="640080" y="2586994"/>
            <a:ext cx="3474720" cy="18288"/>
          </a:xfrm>
          <a:custGeom>
            <a:avLst/>
            <a:gdLst/>
            <a:ahLst/>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21" name="Google Shape;121;p5"/>
          <p:cNvSpPr txBox="1">
            <a:spLocks noGrp="1"/>
          </p:cNvSpPr>
          <p:nvPr>
            <p:ph type="body" idx="1"/>
          </p:nvPr>
        </p:nvSpPr>
        <p:spPr>
          <a:xfrm>
            <a:off x="640080" y="2872899"/>
            <a:ext cx="4878977" cy="332066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400"/>
              <a:buChar char="•"/>
            </a:pPr>
            <a:r>
              <a:rPr lang="en-US" sz="2400"/>
              <a:t>We are trying to evaluate the impact COVID 19 had on the automotive sales industry, and uncover sales trends that would lead to maximum profitability for current dealerships in the future. </a:t>
            </a:r>
            <a:endParaRPr sz="2400"/>
          </a:p>
          <a:p>
            <a:pPr marL="228600" lvl="0" indent="0" algn="l" rtl="0">
              <a:lnSpc>
                <a:spcPct val="90000"/>
              </a:lnSpc>
              <a:spcBef>
                <a:spcPts val="0"/>
              </a:spcBef>
              <a:spcAft>
                <a:spcPts val="0"/>
              </a:spcAft>
              <a:buNone/>
            </a:pPr>
            <a:endParaRPr sz="2400"/>
          </a:p>
          <a:p>
            <a:pPr marL="228600" lvl="0" indent="-76200" algn="l" rtl="0">
              <a:lnSpc>
                <a:spcPct val="90000"/>
              </a:lnSpc>
              <a:spcBef>
                <a:spcPts val="1000"/>
              </a:spcBef>
              <a:spcAft>
                <a:spcPts val="0"/>
              </a:spcAft>
              <a:buClr>
                <a:schemeClr val="dk1"/>
              </a:buClr>
              <a:buSzPts val="2400"/>
              <a:buNone/>
            </a:pPr>
            <a:endParaRPr sz="2400"/>
          </a:p>
        </p:txBody>
      </p:sp>
      <p:pic>
        <p:nvPicPr>
          <p:cNvPr id="122" name="Google Shape;122;p5" descr="Shape, arrow&#10;&#10;Description automatically generated"/>
          <p:cNvPicPr preferRelativeResize="0"/>
          <p:nvPr/>
        </p:nvPicPr>
        <p:blipFill rotWithShape="1">
          <a:blip r:embed="rId3">
            <a:alphaModFix/>
          </a:blip>
          <a:srcRect/>
          <a:stretch/>
        </p:blipFill>
        <p:spPr>
          <a:xfrm>
            <a:off x="1636712" y="1238323"/>
            <a:ext cx="2073729" cy="1311504"/>
          </a:xfrm>
          <a:prstGeom prst="rect">
            <a:avLst/>
          </a:prstGeom>
          <a:noFill/>
          <a:ln>
            <a:noFill/>
          </a:ln>
        </p:spPr>
      </p:pic>
      <p:pic>
        <p:nvPicPr>
          <p:cNvPr id="123" name="Google Shape;123;p5" descr="A picture containing arrow&#10;&#10;Description automatically generated"/>
          <p:cNvPicPr preferRelativeResize="0"/>
          <p:nvPr/>
        </p:nvPicPr>
        <p:blipFill rotWithShape="1">
          <a:blip r:embed="rId4">
            <a:alphaModFix/>
          </a:blip>
          <a:srcRect l="14957" r="16083" b="-1"/>
          <a:stretch/>
        </p:blipFill>
        <p:spPr>
          <a:xfrm>
            <a:off x="5437050" y="0"/>
            <a:ext cx="6758396" cy="6858000"/>
          </a:xfrm>
          <a:custGeom>
            <a:avLst/>
            <a:gdLst/>
            <a:ahLst/>
            <a:cxnLst/>
            <a:rect l="l" t="t" r="r" b="b"/>
            <a:pathLst>
              <a:path w="6878775" h="6858000" extrusionOk="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47942995-B07F-4636-9A06-C6A104B26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7778495D-6072-5E43-9453-E90EADFD6263}"/>
              </a:ext>
            </a:extLst>
          </p:cNvPr>
          <p:cNvSpPr txBox="1"/>
          <p:nvPr/>
        </p:nvSpPr>
        <p:spPr>
          <a:xfrm>
            <a:off x="1113810" y="2960716"/>
            <a:ext cx="4036334" cy="2387600"/>
          </a:xfrm>
          <a:prstGeom prst="rect">
            <a:avLst/>
          </a:prstGeom>
        </p:spPr>
        <p:txBody>
          <a:bodyPr vert="horz" lIns="91440" tIns="45720" rIns="91440" bIns="45720" rtlCol="0" anchor="t">
            <a:normAutofit/>
          </a:bodyPr>
          <a:lstStyle/>
          <a:p>
            <a:pPr>
              <a:lnSpc>
                <a:spcPct val="90000"/>
              </a:lnSpc>
              <a:spcBef>
                <a:spcPct val="0"/>
              </a:spcBef>
              <a:spcAft>
                <a:spcPts val="600"/>
              </a:spcAft>
            </a:pPr>
            <a:r>
              <a:rPr lang="en-US" sz="5400" b="1" kern="1200">
                <a:solidFill>
                  <a:schemeClr val="tx1"/>
                </a:solidFill>
                <a:latin typeface="+mj-lt"/>
                <a:ea typeface="+mj-ea"/>
                <a:cs typeface="+mj-cs"/>
              </a:rPr>
              <a:t>Thank you </a:t>
            </a:r>
          </a:p>
        </p:txBody>
      </p:sp>
      <p:grpSp>
        <p:nvGrpSpPr>
          <p:cNvPr id="73" name="Group 72">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74" name="Rectangle 73">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8" name="Rectangle 77">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descr="Answer, speech bubble, discussion, question and answer, question, q&amp;amp;a,  session icon - Download on Iconfinder">
            <a:extLst>
              <a:ext uri="{FF2B5EF4-FFF2-40B4-BE49-F238E27FC236}">
                <a16:creationId xmlns:a16="http://schemas.microsoft.com/office/drawing/2014/main" id="{67C7CC5A-2144-4B4D-AB73-4A9B2C846BF1}"/>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2930" b="98438" l="2930" r="97461">
                        <a14:foregroundMark x1="8203" y1="9180" x2="35156" y2="23633"/>
                        <a14:foregroundMark x1="35156" y1="23633" x2="48828" y2="37109"/>
                        <a14:foregroundMark x1="13086" y1="45313" x2="30469" y2="45508"/>
                        <a14:foregroundMark x1="30469" y1="45508" x2="38477" y2="45117"/>
                        <a14:foregroundMark x1="38477" y1="45117" x2="38867" y2="44922"/>
                        <a14:foregroundMark x1="10547" y1="14063" x2="10547" y2="19531"/>
                        <a14:foregroundMark x1="45703" y1="47852" x2="46289" y2="59570"/>
                        <a14:foregroundMark x1="55859" y1="66797" x2="77734" y2="66992"/>
                        <a14:foregroundMark x1="77734" y1="66992" x2="78320" y2="66406"/>
                        <a14:foregroundMark x1="79492" y1="18555" x2="82813" y2="15625"/>
                        <a14:foregroundMark x1="70898" y1="2930" x2="70508" y2="10156"/>
                        <a14:foregroundMark x1="86719" y1="31641" x2="93555" y2="28711"/>
                        <a14:foregroundMark x1="93555" y1="28711" x2="93555" y2="28320"/>
                        <a14:foregroundMark x1="83008" y1="82227" x2="86719" y2="81836"/>
                        <a14:foregroundMark x1="74219" y1="90820" x2="76563" y2="93555"/>
                        <a14:foregroundMark x1="61914" y1="62500" x2="75586" y2="63672"/>
                        <a14:foregroundMark x1="2930" y1="73047" x2="12500" y2="73242"/>
                        <a14:foregroundMark x1="11328" y1="86719" x2="18555" y2="87695"/>
                        <a14:foregroundMark x1="25586" y1="91602" x2="33008" y2="92188"/>
                        <a14:foregroundMark x1="33008" y1="92188" x2="32422" y2="92188"/>
                        <a14:foregroundMark x1="97070" y1="24414" x2="97656" y2="29102"/>
                        <a14:foregroundMark x1="24805" y1="97852" x2="29297" y2="98438"/>
                      </a14:backgroundRemoval>
                    </a14:imgEffect>
                  </a14:imgLayer>
                </a14:imgProps>
              </a:ext>
              <a:ext uri="{28A0092B-C50C-407E-A947-70E740481C1C}">
                <a14:useLocalDpi xmlns:a14="http://schemas.microsoft.com/office/drawing/2010/main" val="0"/>
              </a:ext>
            </a:extLst>
          </a:blip>
          <a:stretch>
            <a:fillRect/>
          </a:stretch>
        </p:blipFill>
        <p:spPr bwMode="auto">
          <a:xfrm>
            <a:off x="5957597" y="666728"/>
            <a:ext cx="5465791" cy="54657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02279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7"/>
        <p:cNvGrpSpPr/>
        <p:nvPr/>
      </p:nvGrpSpPr>
      <p:grpSpPr>
        <a:xfrm>
          <a:off x="0" y="0"/>
          <a:ext cx="0" cy="0"/>
          <a:chOff x="0" y="0"/>
          <a:chExt cx="0" cy="0"/>
        </a:xfrm>
      </p:grpSpPr>
      <p:sp>
        <p:nvSpPr>
          <p:cNvPr id="128" name="Google Shape;128;p4"/>
          <p:cNvSpPr/>
          <p:nvPr/>
        </p:nvSpPr>
        <p:spPr>
          <a:xfrm>
            <a:off x="0"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29" name="Google Shape;129;p4"/>
          <p:cNvSpPr txBox="1">
            <a:spLocks noGrp="1"/>
          </p:cNvSpPr>
          <p:nvPr>
            <p:ph type="title"/>
          </p:nvPr>
        </p:nvSpPr>
        <p:spPr>
          <a:xfrm>
            <a:off x="572493" y="238539"/>
            <a:ext cx="11047013" cy="1434415"/>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5400"/>
              <a:buFont typeface="Arial"/>
              <a:buNone/>
            </a:pPr>
            <a:r>
              <a:rPr lang="en-US" sz="5400" b="1" dirty="0">
                <a:latin typeface="Arial"/>
                <a:ea typeface="Arial"/>
                <a:cs typeface="Arial"/>
                <a:sym typeface="Arial"/>
              </a:rPr>
              <a:t>Questions for Analysis:</a:t>
            </a:r>
            <a:endParaRPr b="1" dirty="0"/>
          </a:p>
        </p:txBody>
      </p:sp>
      <p:sp>
        <p:nvSpPr>
          <p:cNvPr id="130" name="Google Shape;130;p4"/>
          <p:cNvSpPr/>
          <p:nvPr/>
        </p:nvSpPr>
        <p:spPr>
          <a:xfrm>
            <a:off x="572493" y="1767709"/>
            <a:ext cx="10972800" cy="18288"/>
          </a:xfrm>
          <a:custGeom>
            <a:avLst/>
            <a:gdLst/>
            <a:ahLst/>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1"/>
            </a:schemeClr>
          </a:solidFill>
          <a:ln w="44450" cap="rnd" cmpd="sng">
            <a:solidFill>
              <a:schemeClr val="accent2">
                <a:alpha val="74901"/>
              </a:scheme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131" name="Google Shape;131;p4" descr="Icon&#10;&#10;Description automatically generated with low confidence"/>
          <p:cNvPicPr preferRelativeResize="0"/>
          <p:nvPr/>
        </p:nvPicPr>
        <p:blipFill rotWithShape="1">
          <a:blip r:embed="rId3">
            <a:alphaModFix/>
          </a:blip>
          <a:srcRect l="8591" r="19769" b="-3"/>
          <a:stretch/>
        </p:blipFill>
        <p:spPr>
          <a:xfrm>
            <a:off x="394760" y="2002056"/>
            <a:ext cx="4121582" cy="4372618"/>
          </a:xfrm>
          <a:custGeom>
            <a:avLst/>
            <a:gdLst/>
            <a:ahLst/>
            <a:cxnLst/>
            <a:rect l="l" t="t" r="r" b="b"/>
            <a:pathLst>
              <a:path w="3807743" h="6307845" extrusionOk="0">
                <a:moveTo>
                  <a:pt x="723201" y="386"/>
                </a:moveTo>
                <a:cubicBezTo>
                  <a:pt x="853884" y="-4204"/>
                  <a:pt x="1013493" y="33912"/>
                  <a:pt x="1176100" y="22622"/>
                </a:cubicBezTo>
                <a:cubicBezTo>
                  <a:pt x="1230302" y="18859"/>
                  <a:pt x="1281736" y="20622"/>
                  <a:pt x="1331852" y="24473"/>
                </a:cubicBezTo>
                <a:lnTo>
                  <a:pt x="1439547" y="34944"/>
                </a:lnTo>
                <a:lnTo>
                  <a:pt x="1484197" y="36226"/>
                </a:lnTo>
                <a:cubicBezTo>
                  <a:pt x="1535166" y="35421"/>
                  <a:pt x="1586369" y="31625"/>
                  <a:pt x="1636625" y="22622"/>
                </a:cubicBezTo>
                <a:cubicBezTo>
                  <a:pt x="1686882" y="13619"/>
                  <a:pt x="1729837" y="10653"/>
                  <a:pt x="1768740" y="10885"/>
                </a:cubicBezTo>
                <a:lnTo>
                  <a:pt x="1829538" y="15086"/>
                </a:lnTo>
                <a:lnTo>
                  <a:pt x="1869968" y="7996"/>
                </a:lnTo>
                <a:cubicBezTo>
                  <a:pt x="1953577" y="-31"/>
                  <a:pt x="2036989" y="9808"/>
                  <a:pt x="2112925" y="20118"/>
                </a:cubicBezTo>
                <a:lnTo>
                  <a:pt x="2119331" y="20977"/>
                </a:lnTo>
                <a:lnTo>
                  <a:pt x="2221855" y="13374"/>
                </a:lnTo>
                <a:cubicBezTo>
                  <a:pt x="2261207" y="12845"/>
                  <a:pt x="2298379" y="14359"/>
                  <a:pt x="2333484" y="16393"/>
                </a:cubicBezTo>
                <a:lnTo>
                  <a:pt x="2372613" y="18812"/>
                </a:lnTo>
                <a:lnTo>
                  <a:pt x="2404945" y="9387"/>
                </a:lnTo>
                <a:cubicBezTo>
                  <a:pt x="2452532" y="1754"/>
                  <a:pt x="2506192" y="9333"/>
                  <a:pt x="2561622" y="17814"/>
                </a:cubicBezTo>
                <a:lnTo>
                  <a:pt x="2583950" y="20591"/>
                </a:lnTo>
                <a:lnTo>
                  <a:pt x="2643527" y="20319"/>
                </a:lnTo>
                <a:cubicBezTo>
                  <a:pt x="2669677" y="20426"/>
                  <a:pt x="2697963" y="20717"/>
                  <a:pt x="2727392" y="21103"/>
                </a:cubicBezTo>
                <a:lnTo>
                  <a:pt x="2786908" y="21989"/>
                </a:lnTo>
                <a:lnTo>
                  <a:pt x="2846459" y="13267"/>
                </a:lnTo>
                <a:cubicBezTo>
                  <a:pt x="2896401" y="10176"/>
                  <a:pt x="2960607" y="12733"/>
                  <a:pt x="3036361" y="17072"/>
                </a:cubicBezTo>
                <a:lnTo>
                  <a:pt x="3129100" y="22671"/>
                </a:lnTo>
                <a:lnTo>
                  <a:pt x="3130653" y="22622"/>
                </a:lnTo>
                <a:cubicBezTo>
                  <a:pt x="3178874" y="19804"/>
                  <a:pt x="3260845" y="26231"/>
                  <a:pt x="3352422" y="32691"/>
                </a:cubicBezTo>
                <a:lnTo>
                  <a:pt x="3362608" y="33356"/>
                </a:lnTo>
                <a:lnTo>
                  <a:pt x="3446036" y="35579"/>
                </a:lnTo>
                <a:cubicBezTo>
                  <a:pt x="3550323" y="36566"/>
                  <a:pt x="3662083" y="33535"/>
                  <a:pt x="3778601" y="22622"/>
                </a:cubicBezTo>
                <a:cubicBezTo>
                  <a:pt x="3793981" y="243672"/>
                  <a:pt x="3764152" y="318695"/>
                  <a:pt x="3778601" y="467157"/>
                </a:cubicBezTo>
                <a:cubicBezTo>
                  <a:pt x="3790077" y="557563"/>
                  <a:pt x="3783697" y="684218"/>
                  <a:pt x="3777639" y="811856"/>
                </a:cubicBezTo>
                <a:lnTo>
                  <a:pt x="3773760" y="922625"/>
                </a:lnTo>
                <a:lnTo>
                  <a:pt x="3778601" y="974384"/>
                </a:lnTo>
                <a:cubicBezTo>
                  <a:pt x="3785784" y="1003717"/>
                  <a:pt x="3785160" y="1041120"/>
                  <a:pt x="3781239" y="1085904"/>
                </a:cubicBezTo>
                <a:lnTo>
                  <a:pt x="3776107" y="1132519"/>
                </a:lnTo>
                <a:lnTo>
                  <a:pt x="3778601" y="1162456"/>
                </a:lnTo>
                <a:cubicBezTo>
                  <a:pt x="3791360" y="1256797"/>
                  <a:pt x="3774958" y="1367020"/>
                  <a:pt x="3763568" y="1469787"/>
                </a:cubicBezTo>
                <a:lnTo>
                  <a:pt x="3758806" y="1520515"/>
                </a:lnTo>
                <a:lnTo>
                  <a:pt x="3760417" y="1549437"/>
                </a:lnTo>
                <a:cubicBezTo>
                  <a:pt x="3764298" y="1588133"/>
                  <a:pt x="3770171" y="1628243"/>
                  <a:pt x="3778601" y="1669683"/>
                </a:cubicBezTo>
                <a:cubicBezTo>
                  <a:pt x="3846039" y="2001203"/>
                  <a:pt x="3774784" y="2142285"/>
                  <a:pt x="3778601" y="2364982"/>
                </a:cubicBezTo>
                <a:lnTo>
                  <a:pt x="3776565" y="2406088"/>
                </a:lnTo>
                <a:lnTo>
                  <a:pt x="3778601" y="2427673"/>
                </a:lnTo>
                <a:cubicBezTo>
                  <a:pt x="3821357" y="2695960"/>
                  <a:pt x="3735684" y="2699438"/>
                  <a:pt x="3778601" y="2809517"/>
                </a:cubicBezTo>
                <a:cubicBezTo>
                  <a:pt x="3789330" y="2837037"/>
                  <a:pt x="3791666" y="2872927"/>
                  <a:pt x="3789892" y="2914654"/>
                </a:cubicBezTo>
                <a:lnTo>
                  <a:pt x="3784971" y="2966248"/>
                </a:lnTo>
                <a:lnTo>
                  <a:pt x="3796722" y="3024078"/>
                </a:lnTo>
                <a:cubicBezTo>
                  <a:pt x="3809238" y="3115139"/>
                  <a:pt x="3806232" y="3210898"/>
                  <a:pt x="3799338" y="3302850"/>
                </a:cubicBezTo>
                <a:lnTo>
                  <a:pt x="3787405" y="3438354"/>
                </a:lnTo>
                <a:lnTo>
                  <a:pt x="3790719" y="3460532"/>
                </a:lnTo>
                <a:cubicBezTo>
                  <a:pt x="3797323" y="3541872"/>
                  <a:pt x="3789007" y="3624193"/>
                  <a:pt x="3780361" y="3709762"/>
                </a:cubicBezTo>
                <a:lnTo>
                  <a:pt x="3780169" y="3712283"/>
                </a:lnTo>
                <a:lnTo>
                  <a:pt x="3781239" y="3768266"/>
                </a:lnTo>
                <a:cubicBezTo>
                  <a:pt x="3780994" y="3815588"/>
                  <a:pt x="3779902" y="3863939"/>
                  <a:pt x="3778794" y="3912511"/>
                </a:cubicBezTo>
                <a:lnTo>
                  <a:pt x="3776324" y="4054010"/>
                </a:lnTo>
                <a:lnTo>
                  <a:pt x="3778601" y="4074733"/>
                </a:lnTo>
                <a:cubicBezTo>
                  <a:pt x="3822365" y="4336760"/>
                  <a:pt x="3765189" y="4482586"/>
                  <a:pt x="3778601" y="4644650"/>
                </a:cubicBezTo>
                <a:cubicBezTo>
                  <a:pt x="3781954" y="4685166"/>
                  <a:pt x="3782850" y="4718916"/>
                  <a:pt x="3782504" y="4749344"/>
                </a:cubicBezTo>
                <a:lnTo>
                  <a:pt x="3780512" y="4796832"/>
                </a:lnTo>
                <a:lnTo>
                  <a:pt x="3786260" y="4877451"/>
                </a:lnTo>
                <a:cubicBezTo>
                  <a:pt x="3786165" y="4918212"/>
                  <a:pt x="3784020" y="4964155"/>
                  <a:pt x="3781623" y="5015963"/>
                </a:cubicBezTo>
                <a:lnTo>
                  <a:pt x="3779076" y="5087925"/>
                </a:lnTo>
                <a:lnTo>
                  <a:pt x="3779599" y="5155456"/>
                </a:lnTo>
                <a:lnTo>
                  <a:pt x="3775907" y="5219073"/>
                </a:lnTo>
                <a:lnTo>
                  <a:pt x="3778601" y="5402640"/>
                </a:lnTo>
                <a:cubicBezTo>
                  <a:pt x="3780494" y="5441637"/>
                  <a:pt x="3781680" y="5475146"/>
                  <a:pt x="3782335" y="5504141"/>
                </a:cubicBezTo>
                <a:lnTo>
                  <a:pt x="3782798" y="5566951"/>
                </a:lnTo>
                <a:lnTo>
                  <a:pt x="3786885" y="5599303"/>
                </a:lnTo>
                <a:cubicBezTo>
                  <a:pt x="3799534" y="5776838"/>
                  <a:pt x="3769350" y="6111156"/>
                  <a:pt x="3778601" y="6291711"/>
                </a:cubicBezTo>
                <a:cubicBezTo>
                  <a:pt x="3687392" y="6306733"/>
                  <a:pt x="3632350" y="6304889"/>
                  <a:pt x="3574752" y="6300212"/>
                </a:cubicBezTo>
                <a:lnTo>
                  <a:pt x="3545837" y="6297718"/>
                </a:lnTo>
                <a:lnTo>
                  <a:pt x="3527963" y="6296834"/>
                </a:lnTo>
                <a:cubicBezTo>
                  <a:pt x="3482151" y="6294419"/>
                  <a:pt x="3430025" y="6291672"/>
                  <a:pt x="3355561" y="6291711"/>
                </a:cubicBezTo>
                <a:cubicBezTo>
                  <a:pt x="3304843" y="6293555"/>
                  <a:pt x="3262749" y="6292377"/>
                  <a:pt x="3225711" y="6290098"/>
                </a:cubicBezTo>
                <a:lnTo>
                  <a:pt x="3218247" y="6289525"/>
                </a:lnTo>
                <a:lnTo>
                  <a:pt x="3198550" y="6289212"/>
                </a:lnTo>
                <a:cubicBezTo>
                  <a:pt x="3144315" y="6287803"/>
                  <a:pt x="3088976" y="6286105"/>
                  <a:pt x="3034921" y="6284968"/>
                </a:cubicBezTo>
                <a:lnTo>
                  <a:pt x="2973802" y="6284626"/>
                </a:lnTo>
                <a:lnTo>
                  <a:pt x="2932520" y="6291711"/>
                </a:lnTo>
                <a:cubicBezTo>
                  <a:pt x="2893699" y="6300111"/>
                  <a:pt x="2847670" y="6301992"/>
                  <a:pt x="2797581" y="6300669"/>
                </a:cubicBezTo>
                <a:lnTo>
                  <a:pt x="2672392" y="6292599"/>
                </a:lnTo>
                <a:lnTo>
                  <a:pt x="2629726" y="6293120"/>
                </a:lnTo>
                <a:lnTo>
                  <a:pt x="2540544" y="6284698"/>
                </a:lnTo>
                <a:lnTo>
                  <a:pt x="2473475" y="6280786"/>
                </a:lnTo>
                <a:cubicBezTo>
                  <a:pt x="2419724" y="6279900"/>
                  <a:pt x="2368202" y="6282437"/>
                  <a:pt x="2322057" y="6291711"/>
                </a:cubicBezTo>
                <a:cubicBezTo>
                  <a:pt x="2275912" y="6300985"/>
                  <a:pt x="2236301" y="6305003"/>
                  <a:pt x="2199195" y="6305968"/>
                </a:cubicBezTo>
                <a:lnTo>
                  <a:pt x="2094190" y="6302012"/>
                </a:lnTo>
                <a:lnTo>
                  <a:pt x="2029724" y="6307766"/>
                </a:lnTo>
                <a:cubicBezTo>
                  <a:pt x="1971866" y="6308389"/>
                  <a:pt x="1916420" y="6305265"/>
                  <a:pt x="1864312" y="6301339"/>
                </a:cubicBezTo>
                <a:lnTo>
                  <a:pt x="1761307" y="6293375"/>
                </a:lnTo>
                <a:lnTo>
                  <a:pt x="1745972" y="6293782"/>
                </a:lnTo>
                <a:cubicBezTo>
                  <a:pt x="1699734" y="6294177"/>
                  <a:pt x="1664143" y="6292827"/>
                  <a:pt x="1633352" y="6291083"/>
                </a:cubicBezTo>
                <a:lnTo>
                  <a:pt x="1621369" y="6290324"/>
                </a:lnTo>
                <a:lnTo>
                  <a:pt x="1599140" y="6291711"/>
                </a:lnTo>
                <a:cubicBezTo>
                  <a:pt x="1564093" y="6296354"/>
                  <a:pt x="1527169" y="6296254"/>
                  <a:pt x="1488567" y="6294097"/>
                </a:cubicBezTo>
                <a:lnTo>
                  <a:pt x="1429716" y="6289243"/>
                </a:lnTo>
                <a:lnTo>
                  <a:pt x="1401008" y="6291711"/>
                </a:lnTo>
                <a:cubicBezTo>
                  <a:pt x="1314301" y="6301163"/>
                  <a:pt x="1222976" y="6299856"/>
                  <a:pt x="1127367" y="6296839"/>
                </a:cubicBezTo>
                <a:lnTo>
                  <a:pt x="1062601" y="6295730"/>
                </a:lnTo>
                <a:lnTo>
                  <a:pt x="964991" y="6305909"/>
                </a:lnTo>
                <a:cubicBezTo>
                  <a:pt x="833250" y="6307778"/>
                  <a:pt x="714190" y="6280255"/>
                  <a:pt x="603122" y="6291711"/>
                </a:cubicBezTo>
                <a:cubicBezTo>
                  <a:pt x="455032" y="6306986"/>
                  <a:pt x="261206" y="6260346"/>
                  <a:pt x="30143" y="6291711"/>
                </a:cubicBezTo>
                <a:cubicBezTo>
                  <a:pt x="-1198" y="6167281"/>
                  <a:pt x="7291" y="6044138"/>
                  <a:pt x="19371" y="5934598"/>
                </a:cubicBezTo>
                <a:lnTo>
                  <a:pt x="33559" y="5801663"/>
                </a:lnTo>
                <a:lnTo>
                  <a:pt x="30143" y="5784485"/>
                </a:lnTo>
                <a:cubicBezTo>
                  <a:pt x="7257" y="5691455"/>
                  <a:pt x="7506" y="5585492"/>
                  <a:pt x="13352" y="5476692"/>
                </a:cubicBezTo>
                <a:lnTo>
                  <a:pt x="21882" y="5346809"/>
                </a:lnTo>
                <a:lnTo>
                  <a:pt x="22064" y="5339439"/>
                </a:lnTo>
                <a:lnTo>
                  <a:pt x="29601" y="5166357"/>
                </a:lnTo>
                <a:lnTo>
                  <a:pt x="30143" y="5151877"/>
                </a:lnTo>
                <a:cubicBezTo>
                  <a:pt x="30018" y="5125783"/>
                  <a:pt x="30111" y="5102484"/>
                  <a:pt x="30346" y="5081409"/>
                </a:cubicBezTo>
                <a:lnTo>
                  <a:pt x="30433" y="5076663"/>
                </a:lnTo>
                <a:lnTo>
                  <a:pt x="30143" y="4963804"/>
                </a:lnTo>
                <a:cubicBezTo>
                  <a:pt x="27040" y="4910138"/>
                  <a:pt x="27067" y="4856021"/>
                  <a:pt x="28459" y="4800989"/>
                </a:cubicBezTo>
                <a:lnTo>
                  <a:pt x="30399" y="4750796"/>
                </a:lnTo>
                <a:lnTo>
                  <a:pt x="31514" y="4666872"/>
                </a:lnTo>
                <a:lnTo>
                  <a:pt x="34697" y="4639551"/>
                </a:lnTo>
                <a:lnTo>
                  <a:pt x="34963" y="4632686"/>
                </a:lnTo>
                <a:cubicBezTo>
                  <a:pt x="37318" y="4575362"/>
                  <a:pt x="39271" y="4516661"/>
                  <a:pt x="39056" y="4456118"/>
                </a:cubicBezTo>
                <a:lnTo>
                  <a:pt x="36996" y="4412759"/>
                </a:lnTo>
                <a:lnTo>
                  <a:pt x="30143" y="4388188"/>
                </a:lnTo>
                <a:cubicBezTo>
                  <a:pt x="7389" y="4328002"/>
                  <a:pt x="11492" y="4256950"/>
                  <a:pt x="19232" y="4188739"/>
                </a:cubicBezTo>
                <a:lnTo>
                  <a:pt x="23985" y="4147809"/>
                </a:lnTo>
                <a:lnTo>
                  <a:pt x="23690" y="4087290"/>
                </a:lnTo>
                <a:lnTo>
                  <a:pt x="29097" y="3984687"/>
                </a:lnTo>
                <a:lnTo>
                  <a:pt x="28035" y="3962690"/>
                </a:lnTo>
                <a:cubicBezTo>
                  <a:pt x="28525" y="3945828"/>
                  <a:pt x="30052" y="3926691"/>
                  <a:pt x="32148" y="3905387"/>
                </a:cubicBezTo>
                <a:lnTo>
                  <a:pt x="34754" y="3881032"/>
                </a:lnTo>
                <a:lnTo>
                  <a:pt x="39206" y="3802233"/>
                </a:lnTo>
                <a:cubicBezTo>
                  <a:pt x="39778" y="3763353"/>
                  <a:pt x="37619" y="3728800"/>
                  <a:pt x="30143" y="3698588"/>
                </a:cubicBezTo>
                <a:cubicBezTo>
                  <a:pt x="7714" y="3607954"/>
                  <a:pt x="33117" y="3482508"/>
                  <a:pt x="36579" y="3365983"/>
                </a:cubicBezTo>
                <a:lnTo>
                  <a:pt x="36510" y="3356621"/>
                </a:lnTo>
                <a:lnTo>
                  <a:pt x="30143" y="3311044"/>
                </a:lnTo>
                <a:cubicBezTo>
                  <a:pt x="14271" y="3224157"/>
                  <a:pt x="11445" y="3149243"/>
                  <a:pt x="14856" y="3082749"/>
                </a:cubicBezTo>
                <a:lnTo>
                  <a:pt x="22229" y="3005366"/>
                </a:lnTo>
                <a:lnTo>
                  <a:pt x="27244" y="2895198"/>
                </a:lnTo>
                <a:cubicBezTo>
                  <a:pt x="29143" y="2848776"/>
                  <a:pt x="30527" y="2799531"/>
                  <a:pt x="30143" y="2746826"/>
                </a:cubicBezTo>
                <a:lnTo>
                  <a:pt x="36784" y="2638240"/>
                </a:lnTo>
                <a:lnTo>
                  <a:pt x="30143" y="2615745"/>
                </a:lnTo>
                <a:cubicBezTo>
                  <a:pt x="-20952" y="2495890"/>
                  <a:pt x="17898" y="2340273"/>
                  <a:pt x="37923" y="2201958"/>
                </a:cubicBezTo>
                <a:lnTo>
                  <a:pt x="42734" y="2158379"/>
                </a:lnTo>
                <a:lnTo>
                  <a:pt x="30143" y="2114218"/>
                </a:lnTo>
                <a:cubicBezTo>
                  <a:pt x="2269" y="2040950"/>
                  <a:pt x="-2735" y="1972014"/>
                  <a:pt x="1162" y="1906697"/>
                </a:cubicBezTo>
                <a:lnTo>
                  <a:pt x="6289" y="1854885"/>
                </a:lnTo>
                <a:lnTo>
                  <a:pt x="8053" y="1809168"/>
                </a:lnTo>
                <a:cubicBezTo>
                  <a:pt x="9832" y="1790244"/>
                  <a:pt x="12470" y="1771472"/>
                  <a:pt x="15415" y="1752867"/>
                </a:cubicBezTo>
                <a:lnTo>
                  <a:pt x="30925" y="1652561"/>
                </a:lnTo>
                <a:lnTo>
                  <a:pt x="30143" y="1606992"/>
                </a:lnTo>
                <a:cubicBezTo>
                  <a:pt x="28397" y="1588584"/>
                  <a:pt x="27931" y="1568665"/>
                  <a:pt x="28348" y="1547550"/>
                </a:cubicBezTo>
                <a:lnTo>
                  <a:pt x="29206" y="1531212"/>
                </a:lnTo>
                <a:lnTo>
                  <a:pt x="23637" y="1487282"/>
                </a:lnTo>
                <a:cubicBezTo>
                  <a:pt x="16479" y="1367166"/>
                  <a:pt x="59638" y="1246041"/>
                  <a:pt x="30143" y="1156757"/>
                </a:cubicBezTo>
                <a:cubicBezTo>
                  <a:pt x="21716" y="1131248"/>
                  <a:pt x="18318" y="1090735"/>
                  <a:pt x="17757" y="1041370"/>
                </a:cubicBezTo>
                <a:lnTo>
                  <a:pt x="18463" y="985697"/>
                </a:lnTo>
                <a:lnTo>
                  <a:pt x="16239" y="975915"/>
                </a:lnTo>
                <a:cubicBezTo>
                  <a:pt x="13541" y="957312"/>
                  <a:pt x="12597" y="940330"/>
                  <a:pt x="12862" y="924477"/>
                </a:cubicBezTo>
                <a:lnTo>
                  <a:pt x="23640" y="845857"/>
                </a:lnTo>
                <a:lnTo>
                  <a:pt x="30907" y="688163"/>
                </a:lnTo>
                <a:lnTo>
                  <a:pt x="31375" y="662715"/>
                </a:lnTo>
                <a:lnTo>
                  <a:pt x="30143" y="655230"/>
                </a:lnTo>
                <a:cubicBezTo>
                  <a:pt x="20345" y="615334"/>
                  <a:pt x="17924" y="569960"/>
                  <a:pt x="19185" y="520814"/>
                </a:cubicBezTo>
                <a:lnTo>
                  <a:pt x="26662" y="415314"/>
                </a:lnTo>
                <a:lnTo>
                  <a:pt x="25635" y="383217"/>
                </a:lnTo>
                <a:cubicBezTo>
                  <a:pt x="25461" y="243905"/>
                  <a:pt x="35455" y="113017"/>
                  <a:pt x="30143" y="22622"/>
                </a:cubicBezTo>
                <a:cubicBezTo>
                  <a:pt x="90096" y="13526"/>
                  <a:pt x="146841" y="12585"/>
                  <a:pt x="200495" y="15390"/>
                </a:cubicBezTo>
                <a:lnTo>
                  <a:pt x="324102" y="27794"/>
                </a:lnTo>
                <a:lnTo>
                  <a:pt x="329634" y="27979"/>
                </a:lnTo>
                <a:cubicBezTo>
                  <a:pt x="398332" y="30204"/>
                  <a:pt x="468106" y="31425"/>
                  <a:pt x="551798" y="27886"/>
                </a:cubicBezTo>
                <a:lnTo>
                  <a:pt x="592464" y="25476"/>
                </a:lnTo>
                <a:lnTo>
                  <a:pt x="603122" y="22622"/>
                </a:lnTo>
                <a:cubicBezTo>
                  <a:pt x="639294" y="8191"/>
                  <a:pt x="679641" y="1916"/>
                  <a:pt x="723201" y="386"/>
                </a:cubicBezTo>
                <a:close/>
              </a:path>
            </a:pathLst>
          </a:custGeom>
          <a:noFill/>
          <a:ln>
            <a:noFill/>
          </a:ln>
        </p:spPr>
      </p:pic>
      <p:sp>
        <p:nvSpPr>
          <p:cNvPr id="132" name="Google Shape;132;p4"/>
          <p:cNvSpPr txBox="1">
            <a:spLocks noGrp="1"/>
          </p:cNvSpPr>
          <p:nvPr>
            <p:ph type="body" idx="1"/>
          </p:nvPr>
        </p:nvSpPr>
        <p:spPr>
          <a:xfrm>
            <a:off x="4905950" y="2071325"/>
            <a:ext cx="6713700" cy="4303500"/>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000"/>
              <a:buChar char="•"/>
            </a:pPr>
            <a:r>
              <a:rPr lang="en-US" sz="2000"/>
              <a:t>What effect did COVID-19 have on consumer habits and behaviors in r</a:t>
            </a:r>
            <a:r>
              <a:rPr lang="en-US" sz="2000">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1"/>
                  </a:ext>
                </a:extLst>
              </a:rPr>
              <a:t>ela</a:t>
            </a:r>
            <a:r>
              <a:rPr lang="en-US" sz="2000"/>
              <a:t>tion to car buying: brand of car, preferred mode of transport, etc? </a:t>
            </a:r>
            <a:endParaRPr/>
          </a:p>
          <a:p>
            <a:pPr marL="228600" lvl="0" indent="-101600" algn="l" rtl="0">
              <a:lnSpc>
                <a:spcPct val="90000"/>
              </a:lnSpc>
              <a:spcBef>
                <a:spcPts val="1000"/>
              </a:spcBef>
              <a:spcAft>
                <a:spcPts val="0"/>
              </a:spcAft>
              <a:buClr>
                <a:schemeClr val="dk1"/>
              </a:buClr>
              <a:buSzPts val="2000"/>
              <a:buNone/>
            </a:pPr>
            <a:endParaRPr sz="2000"/>
          </a:p>
          <a:p>
            <a:pPr marL="228600" lvl="0" indent="-228600" algn="l" rtl="0">
              <a:lnSpc>
                <a:spcPct val="90000"/>
              </a:lnSpc>
              <a:spcBef>
                <a:spcPts val="1000"/>
              </a:spcBef>
              <a:spcAft>
                <a:spcPts val="0"/>
              </a:spcAft>
              <a:buClr>
                <a:schemeClr val="dk1"/>
              </a:buClr>
              <a:buSzPts val="2000"/>
              <a:buChar char="•"/>
            </a:pPr>
            <a:r>
              <a:rPr lang="en-US" sz="2000"/>
              <a:t>What current car sales trends can point to the ideal inventory?</a:t>
            </a:r>
            <a:endParaRPr sz="2000"/>
          </a:p>
          <a:p>
            <a:pPr marL="228600" lvl="0" indent="0" algn="l" rtl="0">
              <a:lnSpc>
                <a:spcPct val="90000"/>
              </a:lnSpc>
              <a:spcBef>
                <a:spcPts val="1000"/>
              </a:spcBef>
              <a:spcAft>
                <a:spcPts val="0"/>
              </a:spcAft>
              <a:buNone/>
            </a:pPr>
            <a:endParaRPr sz="2000"/>
          </a:p>
          <a:p>
            <a:pPr marL="228600" lvl="0" indent="-228600" algn="l" rtl="0">
              <a:lnSpc>
                <a:spcPct val="90000"/>
              </a:lnSpc>
              <a:spcBef>
                <a:spcPts val="1000"/>
              </a:spcBef>
              <a:spcAft>
                <a:spcPts val="0"/>
              </a:spcAft>
              <a:buSzPts val="2000"/>
              <a:buChar char="•"/>
            </a:pPr>
            <a:r>
              <a:rPr lang="en-US" sz="2000"/>
              <a:t>Did COVID have an equal effect on car sales based on location at a state level?</a:t>
            </a:r>
            <a:endParaRPr/>
          </a:p>
          <a:p>
            <a:pPr marL="228600" lvl="0" indent="-101600" algn="l" rtl="0">
              <a:lnSpc>
                <a:spcPct val="90000"/>
              </a:lnSpc>
              <a:spcBef>
                <a:spcPts val="1000"/>
              </a:spcBef>
              <a:spcAft>
                <a:spcPts val="0"/>
              </a:spcAft>
              <a:buClr>
                <a:schemeClr val="dk1"/>
              </a:buClr>
              <a:buSzPts val="2000"/>
              <a:buNone/>
            </a:pPr>
            <a:endParaRPr sz="2000"/>
          </a:p>
          <a:p>
            <a:pPr marL="228600" lvl="0" indent="-228600" algn="l" rtl="0">
              <a:lnSpc>
                <a:spcPct val="90000"/>
              </a:lnSpc>
              <a:spcBef>
                <a:spcPts val="1000"/>
              </a:spcBef>
              <a:spcAft>
                <a:spcPts val="0"/>
              </a:spcAft>
              <a:buClr>
                <a:schemeClr val="dk1"/>
              </a:buClr>
              <a:buSzPts val="2000"/>
              <a:buChar char="•"/>
            </a:pPr>
            <a:r>
              <a:rPr lang="en-US" sz="2000"/>
              <a:t>What are other potential factors affecting current car prices?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pic>
        <p:nvPicPr>
          <p:cNvPr id="138" name="Google Shape;138;p6" descr="Chart, line chart&#10;&#10;Description automatically generated"/>
          <p:cNvPicPr preferRelativeResize="0"/>
          <p:nvPr/>
        </p:nvPicPr>
        <p:blipFill rotWithShape="1">
          <a:blip r:embed="rId3">
            <a:alphaModFix/>
          </a:blip>
          <a:srcRect/>
          <a:stretch/>
        </p:blipFill>
        <p:spPr>
          <a:xfrm>
            <a:off x="-261257" y="1616075"/>
            <a:ext cx="12192000" cy="4876800"/>
          </a:xfrm>
          <a:prstGeom prst="rect">
            <a:avLst/>
          </a:prstGeom>
          <a:noFill/>
          <a:ln>
            <a:noFill/>
          </a:ln>
        </p:spPr>
      </p:pic>
      <p:sp>
        <p:nvSpPr>
          <p:cNvPr id="139" name="Google Shape;139;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Arial"/>
              <a:buNone/>
            </a:pPr>
            <a:r>
              <a:rPr lang="en-US" b="1" dirty="0"/>
              <a:t>U.S. Automotive Sales</a:t>
            </a:r>
            <a:endParaRPr b="1" dirty="0"/>
          </a:p>
        </p:txBody>
      </p:sp>
      <p:grpSp>
        <p:nvGrpSpPr>
          <p:cNvPr id="3" name="Group 2">
            <a:extLst>
              <a:ext uri="{FF2B5EF4-FFF2-40B4-BE49-F238E27FC236}">
                <a16:creationId xmlns:a16="http://schemas.microsoft.com/office/drawing/2014/main" id="{69452C8C-19F7-EE4C-A8D3-77DDD66307A2}"/>
              </a:ext>
            </a:extLst>
          </p:cNvPr>
          <p:cNvGrpSpPr/>
          <p:nvPr/>
        </p:nvGrpSpPr>
        <p:grpSpPr>
          <a:xfrm>
            <a:off x="2745719" y="2498281"/>
            <a:ext cx="7858640" cy="2325743"/>
            <a:chOff x="2745719" y="2498281"/>
            <a:chExt cx="7858640" cy="2325743"/>
          </a:xfrm>
        </p:grpSpPr>
        <p:cxnSp>
          <p:nvCxnSpPr>
            <p:cNvPr id="140" name="Google Shape;140;p6"/>
            <p:cNvCxnSpPr>
              <a:cxnSpLocks/>
            </p:cNvCxnSpPr>
            <p:nvPr/>
          </p:nvCxnSpPr>
          <p:spPr>
            <a:xfrm>
              <a:off x="3168248" y="3271302"/>
              <a:ext cx="0" cy="1552722"/>
            </a:xfrm>
            <a:prstGeom prst="straightConnector1">
              <a:avLst/>
            </a:prstGeom>
            <a:noFill/>
            <a:ln w="38100" cap="flat" cmpd="sng">
              <a:solidFill>
                <a:srgbClr val="FF0000"/>
              </a:solidFill>
              <a:prstDash val="solid"/>
              <a:miter lim="800000"/>
              <a:headEnd type="none" w="sm" len="sm"/>
              <a:tailEnd type="triangle" w="med" len="med"/>
            </a:ln>
          </p:spPr>
        </p:cxnSp>
        <p:cxnSp>
          <p:nvCxnSpPr>
            <p:cNvPr id="141" name="Google Shape;141;p6"/>
            <p:cNvCxnSpPr/>
            <p:nvPr/>
          </p:nvCxnSpPr>
          <p:spPr>
            <a:xfrm>
              <a:off x="9591822" y="2880306"/>
              <a:ext cx="0" cy="1659037"/>
            </a:xfrm>
            <a:prstGeom prst="straightConnector1">
              <a:avLst/>
            </a:prstGeom>
            <a:noFill/>
            <a:ln w="38100" cap="flat" cmpd="sng">
              <a:solidFill>
                <a:srgbClr val="FF0000"/>
              </a:solidFill>
              <a:prstDash val="solid"/>
              <a:miter lim="800000"/>
              <a:headEnd type="none" w="sm" len="sm"/>
              <a:tailEnd type="triangle" w="med" len="med"/>
            </a:ln>
          </p:spPr>
        </p:cxnSp>
        <p:sp>
          <p:nvSpPr>
            <p:cNvPr id="142" name="Google Shape;142;p6"/>
            <p:cNvSpPr txBox="1"/>
            <p:nvPr/>
          </p:nvSpPr>
          <p:spPr>
            <a:xfrm>
              <a:off x="2745719" y="2748122"/>
              <a:ext cx="1919563"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i="0" u="sng" strike="noStrike" cap="none" dirty="0">
                  <a:solidFill>
                    <a:srgbClr val="FF0000"/>
                  </a:solidFill>
                  <a:latin typeface="Arial"/>
                  <a:ea typeface="Arial"/>
                  <a:cs typeface="Arial"/>
                  <a:sym typeface="Arial"/>
                </a:rPr>
                <a:t>The financial </a:t>
              </a:r>
              <a:r>
                <a:rPr lang="en-US" b="1" u="sng" dirty="0">
                  <a:solidFill>
                    <a:srgbClr val="FF0000"/>
                  </a:solidFill>
                </a:rPr>
                <a:t>c</a:t>
              </a:r>
              <a:r>
                <a:rPr lang="en-US" sz="1400" b="1" i="0" u="sng" strike="noStrike" cap="none" dirty="0">
                  <a:solidFill>
                    <a:srgbClr val="FF0000"/>
                  </a:solidFill>
                  <a:latin typeface="Arial"/>
                  <a:ea typeface="Arial"/>
                  <a:cs typeface="Arial"/>
                  <a:sym typeface="Arial"/>
                </a:rPr>
                <a:t>risis of 2007–2008</a:t>
              </a:r>
              <a:endParaRPr sz="1800" dirty="0">
                <a:solidFill>
                  <a:srgbClr val="FF0000"/>
                </a:solidFill>
                <a:latin typeface="Arial"/>
                <a:ea typeface="Arial"/>
                <a:cs typeface="Arial"/>
                <a:sym typeface="Arial"/>
              </a:endParaRPr>
            </a:p>
          </p:txBody>
        </p:sp>
        <p:sp>
          <p:nvSpPr>
            <p:cNvPr id="143" name="Google Shape;143;p6"/>
            <p:cNvSpPr txBox="1"/>
            <p:nvPr/>
          </p:nvSpPr>
          <p:spPr>
            <a:xfrm>
              <a:off x="8906188" y="2498281"/>
              <a:ext cx="1698171"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1" u="sng" dirty="0">
                  <a:solidFill>
                    <a:srgbClr val="FF0000"/>
                  </a:solidFill>
                  <a:latin typeface="Arial"/>
                  <a:ea typeface="Arial"/>
                  <a:cs typeface="Arial"/>
                  <a:sym typeface="Arial"/>
                </a:rPr>
                <a:t>COVID-19</a:t>
              </a:r>
              <a:r>
                <a:rPr lang="en-US" b="1" u="sng" dirty="0">
                  <a:solidFill>
                    <a:srgbClr val="FF0000"/>
                  </a:solidFill>
                </a:rPr>
                <a:t> Impact</a:t>
              </a:r>
              <a:endParaRPr sz="1800" dirty="0">
                <a:solidFill>
                  <a:srgbClr val="FF0000"/>
                </a:solidFill>
                <a:latin typeface="Arial"/>
                <a:ea typeface="Arial"/>
                <a:cs typeface="Arial"/>
                <a:sym typeface="Arial"/>
              </a:endParaRPr>
            </a:p>
          </p:txBody>
        </p:sp>
      </p:grpSp>
      <p:sp>
        <p:nvSpPr>
          <p:cNvPr id="144" name="Google Shape;144;p6"/>
          <p:cNvSpPr/>
          <p:nvPr/>
        </p:nvSpPr>
        <p:spPr>
          <a:xfrm>
            <a:off x="609593" y="1422559"/>
            <a:ext cx="10972800" cy="18288"/>
          </a:xfrm>
          <a:custGeom>
            <a:avLst/>
            <a:gdLst/>
            <a:ahLst/>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0"/>
            </a:schemeClr>
          </a:solidFill>
          <a:ln w="44450" cap="rnd" cmpd="sng">
            <a:solidFill>
              <a:schemeClr val="accent2">
                <a:alpha val="74900"/>
              </a:scheme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ge47b260c42_1_2"/>
          <p:cNvSpPr txBox="1">
            <a:spLocks noGrp="1"/>
          </p:cNvSpPr>
          <p:nvPr>
            <p:ph type="title"/>
          </p:nvPr>
        </p:nvSpPr>
        <p:spPr>
          <a:xfrm>
            <a:off x="692543" y="325937"/>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Arial"/>
              <a:buNone/>
            </a:pPr>
            <a:r>
              <a:rPr lang="en-US" b="1" dirty="0"/>
              <a:t>U.S. Automotive Sales by State</a:t>
            </a:r>
            <a:endParaRPr b="1" dirty="0"/>
          </a:p>
        </p:txBody>
      </p:sp>
      <p:pic>
        <p:nvPicPr>
          <p:cNvPr id="151" name="Google Shape;151;ge47b260c42_1_2" descr="Chart, histogram&#10;&#10;Description automatically generated"/>
          <p:cNvPicPr preferRelativeResize="0"/>
          <p:nvPr/>
        </p:nvPicPr>
        <p:blipFill rotWithShape="1">
          <a:blip r:embed="rId3">
            <a:alphaModFix/>
          </a:blip>
          <a:srcRect l="6806" t="3348" r="6598" b="-2113"/>
          <a:stretch/>
        </p:blipFill>
        <p:spPr>
          <a:xfrm>
            <a:off x="286075" y="1384680"/>
            <a:ext cx="11619875" cy="5301343"/>
          </a:xfrm>
          <a:prstGeom prst="rect">
            <a:avLst/>
          </a:prstGeom>
          <a:noFill/>
          <a:ln>
            <a:noFill/>
          </a:ln>
        </p:spPr>
      </p:pic>
      <p:sp>
        <p:nvSpPr>
          <p:cNvPr id="152" name="Google Shape;152;ge47b260c42_1_2"/>
          <p:cNvSpPr/>
          <p:nvPr/>
        </p:nvSpPr>
        <p:spPr>
          <a:xfrm>
            <a:off x="463943" y="1384684"/>
            <a:ext cx="10972800" cy="18288"/>
          </a:xfrm>
          <a:custGeom>
            <a:avLst/>
            <a:gdLst/>
            <a:ahLst/>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0"/>
            </a:schemeClr>
          </a:solidFill>
          <a:ln w="44450" cap="rnd" cmpd="sng">
            <a:solidFill>
              <a:schemeClr val="accent2">
                <a:alpha val="74900"/>
              </a:scheme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ge47b260c42_1_13"/>
          <p:cNvSpPr txBox="1">
            <a:spLocks noGrp="1"/>
          </p:cNvSpPr>
          <p:nvPr>
            <p:ph type="title"/>
          </p:nvPr>
        </p:nvSpPr>
        <p:spPr>
          <a:xfrm>
            <a:off x="628268"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Arial"/>
              <a:buNone/>
            </a:pPr>
            <a:r>
              <a:rPr lang="en-US" sz="4000" b="1" dirty="0"/>
              <a:t>U.S. Automotive Sales per Person</a:t>
            </a:r>
            <a:endParaRPr sz="4000" b="1" dirty="0"/>
          </a:p>
        </p:txBody>
      </p:sp>
      <p:sp>
        <p:nvSpPr>
          <p:cNvPr id="160" name="Google Shape;160;ge47b260c42_1_13"/>
          <p:cNvSpPr/>
          <p:nvPr/>
        </p:nvSpPr>
        <p:spPr>
          <a:xfrm>
            <a:off x="399668" y="1623434"/>
            <a:ext cx="10972800" cy="18288"/>
          </a:xfrm>
          <a:custGeom>
            <a:avLst/>
            <a:gdLst/>
            <a:ahLst/>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0"/>
            </a:schemeClr>
          </a:solidFill>
          <a:ln w="44450" cap="rnd" cmpd="sng">
            <a:solidFill>
              <a:schemeClr val="accent2">
                <a:alpha val="74900"/>
              </a:scheme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3" name="Picture 2" descr="Chart, bar chart&#10;&#10;Description automatically generated">
            <a:extLst>
              <a:ext uri="{FF2B5EF4-FFF2-40B4-BE49-F238E27FC236}">
                <a16:creationId xmlns:a16="http://schemas.microsoft.com/office/drawing/2014/main" id="{4F3A88A6-7AD5-D545-9685-0E82258258E5}"/>
              </a:ext>
            </a:extLst>
          </p:cNvPr>
          <p:cNvPicPr>
            <a:picLocks noChangeAspect="1"/>
          </p:cNvPicPr>
          <p:nvPr/>
        </p:nvPicPr>
        <p:blipFill>
          <a:blip r:embed="rId3"/>
          <a:stretch>
            <a:fillRect/>
          </a:stretch>
        </p:blipFill>
        <p:spPr>
          <a:xfrm>
            <a:off x="62239" y="1735530"/>
            <a:ext cx="11647658" cy="4901184"/>
          </a:xfrm>
          <a:prstGeom prst="rect">
            <a:avLst/>
          </a:prstGeom>
        </p:spPr>
      </p:pic>
      <p:grpSp>
        <p:nvGrpSpPr>
          <p:cNvPr id="11" name="Group 10">
            <a:extLst>
              <a:ext uri="{FF2B5EF4-FFF2-40B4-BE49-F238E27FC236}">
                <a16:creationId xmlns:a16="http://schemas.microsoft.com/office/drawing/2014/main" id="{01F55184-C3AE-1749-B062-097BE69F2015}"/>
              </a:ext>
            </a:extLst>
          </p:cNvPr>
          <p:cNvGrpSpPr/>
          <p:nvPr/>
        </p:nvGrpSpPr>
        <p:grpSpPr>
          <a:xfrm>
            <a:off x="1433639" y="3429486"/>
            <a:ext cx="4711243" cy="832611"/>
            <a:chOff x="1433639" y="3429486"/>
            <a:chExt cx="4711243" cy="832611"/>
          </a:xfrm>
        </p:grpSpPr>
        <p:sp>
          <p:nvSpPr>
            <p:cNvPr id="15" name="Google Shape;171;ge47b260c42_2_2">
              <a:extLst>
                <a:ext uri="{FF2B5EF4-FFF2-40B4-BE49-F238E27FC236}">
                  <a16:creationId xmlns:a16="http://schemas.microsoft.com/office/drawing/2014/main" id="{55AFD5C6-CF41-0F41-9EDD-162831286867}"/>
                </a:ext>
              </a:extLst>
            </p:cNvPr>
            <p:cNvSpPr/>
            <p:nvPr/>
          </p:nvSpPr>
          <p:spPr>
            <a:xfrm>
              <a:off x="1433639" y="3429486"/>
              <a:ext cx="195300" cy="346500"/>
            </a:xfrm>
            <a:prstGeom prst="downArrow">
              <a:avLst>
                <a:gd name="adj1" fmla="val 50000"/>
                <a:gd name="adj2" fmla="val 50000"/>
              </a:avLst>
            </a:prstGeom>
            <a:solidFill>
              <a:srgbClr val="FF0000"/>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16" name="Google Shape;171;ge47b260c42_2_2">
              <a:extLst>
                <a:ext uri="{FF2B5EF4-FFF2-40B4-BE49-F238E27FC236}">
                  <a16:creationId xmlns:a16="http://schemas.microsoft.com/office/drawing/2014/main" id="{AAF767D6-8E7D-E140-B3A9-5975A407D0B9}"/>
                </a:ext>
              </a:extLst>
            </p:cNvPr>
            <p:cNvSpPr/>
            <p:nvPr/>
          </p:nvSpPr>
          <p:spPr>
            <a:xfrm>
              <a:off x="2513139" y="3774112"/>
              <a:ext cx="195300" cy="346500"/>
            </a:xfrm>
            <a:prstGeom prst="downArrow">
              <a:avLst>
                <a:gd name="adj1" fmla="val 50000"/>
                <a:gd name="adj2" fmla="val 50000"/>
              </a:avLst>
            </a:prstGeom>
            <a:solidFill>
              <a:srgbClr val="FF0000"/>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17" name="Google Shape;171;ge47b260c42_2_2">
              <a:extLst>
                <a:ext uri="{FF2B5EF4-FFF2-40B4-BE49-F238E27FC236}">
                  <a16:creationId xmlns:a16="http://schemas.microsoft.com/office/drawing/2014/main" id="{117C88EC-9367-CD45-80C7-B311BF5B18A4}"/>
                </a:ext>
              </a:extLst>
            </p:cNvPr>
            <p:cNvSpPr/>
            <p:nvPr/>
          </p:nvSpPr>
          <p:spPr>
            <a:xfrm>
              <a:off x="5949582" y="3915597"/>
              <a:ext cx="195300" cy="346500"/>
            </a:xfrm>
            <a:prstGeom prst="downArrow">
              <a:avLst>
                <a:gd name="adj1" fmla="val 50000"/>
                <a:gd name="adj2" fmla="val 50000"/>
              </a:avLst>
            </a:prstGeom>
            <a:solidFill>
              <a:srgbClr val="FF0000"/>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ge47b260c42_2_2"/>
          <p:cNvSpPr txBox="1">
            <a:spLocks noGrp="1"/>
          </p:cNvSpPr>
          <p:nvPr>
            <p:ph type="title"/>
          </p:nvPr>
        </p:nvSpPr>
        <p:spPr>
          <a:xfrm>
            <a:off x="578274" y="379261"/>
            <a:ext cx="11177223"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Clr>
                <a:schemeClr val="dk1"/>
              </a:buClr>
              <a:buSzPct val="100000"/>
              <a:buFont typeface="Arial"/>
              <a:buNone/>
            </a:pPr>
            <a:r>
              <a:rPr lang="en-US" sz="4000" b="1" dirty="0"/>
              <a:t>States Rank by </a:t>
            </a:r>
            <a:r>
              <a:rPr lang="en-US" sz="4000" b="1" dirty="0">
                <a:solidFill>
                  <a:srgbClr val="FF0000"/>
                </a:solidFill>
              </a:rPr>
              <a:t>Higher Infection Rate </a:t>
            </a:r>
            <a:r>
              <a:rPr lang="en-US" sz="4000" b="1" dirty="0"/>
              <a:t>in 2020</a:t>
            </a:r>
            <a:endParaRPr sz="4000" b="1" dirty="0"/>
          </a:p>
          <a:p>
            <a:pPr marL="0" lvl="0" indent="0" algn="l" rtl="0">
              <a:spcBef>
                <a:spcPts val="0"/>
              </a:spcBef>
              <a:spcAft>
                <a:spcPts val="0"/>
              </a:spcAft>
              <a:buNone/>
            </a:pPr>
            <a:endParaRPr sz="4000" b="1" dirty="0"/>
          </a:p>
        </p:txBody>
      </p:sp>
      <p:sp>
        <p:nvSpPr>
          <p:cNvPr id="169" name="Google Shape;169;ge47b260c42_2_2"/>
          <p:cNvSpPr/>
          <p:nvPr/>
        </p:nvSpPr>
        <p:spPr>
          <a:xfrm>
            <a:off x="609593" y="1158034"/>
            <a:ext cx="10972800" cy="18288"/>
          </a:xfrm>
          <a:custGeom>
            <a:avLst/>
            <a:gdLst/>
            <a:ahLst/>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0"/>
            </a:schemeClr>
          </a:solidFill>
          <a:ln w="44450" cap="rnd" cmpd="sng">
            <a:solidFill>
              <a:schemeClr val="accent2">
                <a:alpha val="74900"/>
              </a:scheme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170" name="Google Shape;170;ge47b260c42_2_2"/>
          <p:cNvPicPr preferRelativeResize="0"/>
          <p:nvPr/>
        </p:nvPicPr>
        <p:blipFill>
          <a:blip r:embed="rId3">
            <a:alphaModFix/>
          </a:blip>
          <a:stretch>
            <a:fillRect/>
          </a:stretch>
        </p:blipFill>
        <p:spPr>
          <a:xfrm>
            <a:off x="578274" y="1526667"/>
            <a:ext cx="10972800" cy="5283517"/>
          </a:xfrm>
          <a:prstGeom prst="rect">
            <a:avLst/>
          </a:prstGeom>
          <a:noFill/>
          <a:ln>
            <a:noFill/>
          </a:ln>
        </p:spPr>
      </p:pic>
      <p:grpSp>
        <p:nvGrpSpPr>
          <p:cNvPr id="2" name="Group 1">
            <a:extLst>
              <a:ext uri="{FF2B5EF4-FFF2-40B4-BE49-F238E27FC236}">
                <a16:creationId xmlns:a16="http://schemas.microsoft.com/office/drawing/2014/main" id="{2EE3D6F2-20D7-5942-85E6-406D73FB18AC}"/>
              </a:ext>
            </a:extLst>
          </p:cNvPr>
          <p:cNvGrpSpPr/>
          <p:nvPr/>
        </p:nvGrpSpPr>
        <p:grpSpPr>
          <a:xfrm>
            <a:off x="3396551" y="3502215"/>
            <a:ext cx="6336284" cy="1526485"/>
            <a:chOff x="3396551" y="3502215"/>
            <a:chExt cx="6336284" cy="1526485"/>
          </a:xfrm>
        </p:grpSpPr>
        <p:sp>
          <p:nvSpPr>
            <p:cNvPr id="171" name="Google Shape;171;ge47b260c42_2_2"/>
            <p:cNvSpPr/>
            <p:nvPr/>
          </p:nvSpPr>
          <p:spPr>
            <a:xfrm>
              <a:off x="3396551" y="3892850"/>
              <a:ext cx="195300" cy="346500"/>
            </a:xfrm>
            <a:prstGeom prst="downArrow">
              <a:avLst>
                <a:gd name="adj1" fmla="val 50000"/>
                <a:gd name="adj2" fmla="val 50000"/>
              </a:avLst>
            </a:prstGeom>
            <a:solidFill>
              <a:schemeClr val="accent1"/>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ge47b260c42_2_2"/>
            <p:cNvSpPr txBox="1"/>
            <p:nvPr/>
          </p:nvSpPr>
          <p:spPr>
            <a:xfrm>
              <a:off x="4311749" y="3502215"/>
              <a:ext cx="5421086" cy="49241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000" b="1" dirty="0">
                  <a:solidFill>
                    <a:schemeClr val="accent1"/>
                  </a:solidFill>
                </a:rPr>
                <a:t>Top 5 state of Automotive Sales</a:t>
              </a:r>
              <a:endParaRPr sz="2000" b="1" dirty="0">
                <a:solidFill>
                  <a:schemeClr val="accent1"/>
                </a:solidFill>
              </a:endParaRPr>
            </a:p>
          </p:txBody>
        </p:sp>
        <p:sp>
          <p:nvSpPr>
            <p:cNvPr id="12" name="Google Shape;171;ge47b260c42_2_2">
              <a:extLst>
                <a:ext uri="{FF2B5EF4-FFF2-40B4-BE49-F238E27FC236}">
                  <a16:creationId xmlns:a16="http://schemas.microsoft.com/office/drawing/2014/main" id="{1CDBFC70-8799-5D49-8462-60ACC94F7001}"/>
                </a:ext>
              </a:extLst>
            </p:cNvPr>
            <p:cNvSpPr/>
            <p:nvPr/>
          </p:nvSpPr>
          <p:spPr>
            <a:xfrm>
              <a:off x="4311749" y="4169799"/>
              <a:ext cx="195300" cy="346500"/>
            </a:xfrm>
            <a:prstGeom prst="downArrow">
              <a:avLst>
                <a:gd name="adj1" fmla="val 50000"/>
                <a:gd name="adj2" fmla="val 50000"/>
              </a:avLst>
            </a:prstGeom>
            <a:solidFill>
              <a:schemeClr val="accent1"/>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1;ge47b260c42_2_2">
              <a:extLst>
                <a:ext uri="{FF2B5EF4-FFF2-40B4-BE49-F238E27FC236}">
                  <a16:creationId xmlns:a16="http://schemas.microsoft.com/office/drawing/2014/main" id="{4877A5ED-CA78-B94A-AB6F-91536A30C1F3}"/>
                </a:ext>
              </a:extLst>
            </p:cNvPr>
            <p:cNvSpPr/>
            <p:nvPr/>
          </p:nvSpPr>
          <p:spPr>
            <a:xfrm>
              <a:off x="8089437" y="4585850"/>
              <a:ext cx="195300" cy="346500"/>
            </a:xfrm>
            <a:prstGeom prst="downArrow">
              <a:avLst>
                <a:gd name="adj1" fmla="val 50000"/>
                <a:gd name="adj2" fmla="val 50000"/>
              </a:avLst>
            </a:prstGeom>
            <a:solidFill>
              <a:schemeClr val="accent1"/>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71;ge47b260c42_2_2">
              <a:extLst>
                <a:ext uri="{FF2B5EF4-FFF2-40B4-BE49-F238E27FC236}">
                  <a16:creationId xmlns:a16="http://schemas.microsoft.com/office/drawing/2014/main" id="{3A2A3996-2E94-BD40-A415-4A837B3668D7}"/>
                </a:ext>
              </a:extLst>
            </p:cNvPr>
            <p:cNvSpPr/>
            <p:nvPr/>
          </p:nvSpPr>
          <p:spPr>
            <a:xfrm>
              <a:off x="9016800" y="4682200"/>
              <a:ext cx="195300" cy="346500"/>
            </a:xfrm>
            <a:prstGeom prst="downArrow">
              <a:avLst>
                <a:gd name="adj1" fmla="val 50000"/>
                <a:gd name="adj2" fmla="val 50000"/>
              </a:avLst>
            </a:prstGeom>
            <a:solidFill>
              <a:schemeClr val="accent1"/>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71;ge47b260c42_2_2">
              <a:extLst>
                <a:ext uri="{FF2B5EF4-FFF2-40B4-BE49-F238E27FC236}">
                  <a16:creationId xmlns:a16="http://schemas.microsoft.com/office/drawing/2014/main" id="{42260177-7FB5-9145-8A63-102CC063738F}"/>
                </a:ext>
              </a:extLst>
            </p:cNvPr>
            <p:cNvSpPr/>
            <p:nvPr/>
          </p:nvSpPr>
          <p:spPr>
            <a:xfrm>
              <a:off x="6651266" y="4506789"/>
              <a:ext cx="195300" cy="346500"/>
            </a:xfrm>
            <a:prstGeom prst="downArrow">
              <a:avLst>
                <a:gd name="adj1" fmla="val 50000"/>
                <a:gd name="adj2" fmla="val 50000"/>
              </a:avLst>
            </a:prstGeom>
            <a:solidFill>
              <a:schemeClr val="accent1"/>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ge47b260c42_1_20"/>
          <p:cNvSpPr txBox="1">
            <a:spLocks noGrp="1"/>
          </p:cNvSpPr>
          <p:nvPr>
            <p:ph type="title"/>
          </p:nvPr>
        </p:nvSpPr>
        <p:spPr>
          <a:xfrm>
            <a:off x="454093"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Arial"/>
              <a:buNone/>
            </a:pPr>
            <a:r>
              <a:rPr lang="en-US" b="1" dirty="0"/>
              <a:t>States Rank by </a:t>
            </a:r>
            <a:r>
              <a:rPr lang="en-US" b="1" dirty="0">
                <a:solidFill>
                  <a:srgbClr val="FF0000"/>
                </a:solidFill>
              </a:rPr>
              <a:t>Higher Infection Rate</a:t>
            </a:r>
            <a:endParaRPr b="1" dirty="0">
              <a:solidFill>
                <a:srgbClr val="FF0000"/>
              </a:solidFill>
            </a:endParaRPr>
          </a:p>
        </p:txBody>
      </p:sp>
      <p:sp>
        <p:nvSpPr>
          <p:cNvPr id="183" name="Google Shape;183;ge47b260c42_1_20"/>
          <p:cNvSpPr/>
          <p:nvPr/>
        </p:nvSpPr>
        <p:spPr>
          <a:xfrm>
            <a:off x="454093" y="1530884"/>
            <a:ext cx="10972800" cy="18288"/>
          </a:xfrm>
          <a:custGeom>
            <a:avLst/>
            <a:gdLst/>
            <a:ahLst/>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0"/>
            </a:schemeClr>
          </a:solidFill>
          <a:ln w="44450" cap="rnd" cmpd="sng">
            <a:solidFill>
              <a:schemeClr val="accent2">
                <a:alpha val="74900"/>
              </a:scheme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3" name="Picture 2" descr="Chart, bar chart&#10;&#10;Description automatically generated">
            <a:extLst>
              <a:ext uri="{FF2B5EF4-FFF2-40B4-BE49-F238E27FC236}">
                <a16:creationId xmlns:a16="http://schemas.microsoft.com/office/drawing/2014/main" id="{51791843-E1CC-9049-834F-A841AA8F85DC}"/>
              </a:ext>
            </a:extLst>
          </p:cNvPr>
          <p:cNvPicPr>
            <a:picLocks noChangeAspect="1"/>
          </p:cNvPicPr>
          <p:nvPr/>
        </p:nvPicPr>
        <p:blipFill>
          <a:blip r:embed="rId3"/>
          <a:stretch>
            <a:fillRect/>
          </a:stretch>
        </p:blipFill>
        <p:spPr>
          <a:xfrm>
            <a:off x="903771" y="1864050"/>
            <a:ext cx="10065922" cy="431831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189" name="Google Shape;189;ge47b260c42_0_1"/>
          <p:cNvPicPr preferRelativeResize="0"/>
          <p:nvPr/>
        </p:nvPicPr>
        <p:blipFill>
          <a:blip r:embed="rId3">
            <a:alphaModFix/>
          </a:blip>
          <a:stretch>
            <a:fillRect/>
          </a:stretch>
        </p:blipFill>
        <p:spPr>
          <a:xfrm>
            <a:off x="498900" y="888375"/>
            <a:ext cx="2063275" cy="5015875"/>
          </a:xfrm>
          <a:prstGeom prst="rect">
            <a:avLst/>
          </a:prstGeom>
          <a:noFill/>
          <a:ln>
            <a:noFill/>
          </a:ln>
        </p:spPr>
      </p:pic>
      <p:pic>
        <p:nvPicPr>
          <p:cNvPr id="190" name="Google Shape;190;ge47b260c42_0_1"/>
          <p:cNvPicPr preferRelativeResize="0"/>
          <p:nvPr/>
        </p:nvPicPr>
        <p:blipFill>
          <a:blip r:embed="rId4">
            <a:alphaModFix/>
          </a:blip>
          <a:stretch>
            <a:fillRect/>
          </a:stretch>
        </p:blipFill>
        <p:spPr>
          <a:xfrm>
            <a:off x="2940100" y="2873350"/>
            <a:ext cx="9024674" cy="3613550"/>
          </a:xfrm>
          <a:prstGeom prst="rect">
            <a:avLst/>
          </a:prstGeom>
          <a:noFill/>
          <a:ln>
            <a:noFill/>
          </a:ln>
        </p:spPr>
      </p:pic>
      <p:sp>
        <p:nvSpPr>
          <p:cNvPr id="192" name="Google Shape;192;ge47b260c42_0_1"/>
          <p:cNvSpPr txBox="1"/>
          <p:nvPr/>
        </p:nvSpPr>
        <p:spPr>
          <a:xfrm>
            <a:off x="756950" y="5904250"/>
            <a:ext cx="1925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Sale (Unit:billion)</a:t>
            </a:r>
            <a:endParaRPr/>
          </a:p>
        </p:txBody>
      </p:sp>
      <p:sp>
        <p:nvSpPr>
          <p:cNvPr id="2" name="TextBox 1">
            <a:extLst>
              <a:ext uri="{FF2B5EF4-FFF2-40B4-BE49-F238E27FC236}">
                <a16:creationId xmlns:a16="http://schemas.microsoft.com/office/drawing/2014/main" id="{2622547C-DA00-D743-A2E2-57B1C90FA1FE}"/>
              </a:ext>
            </a:extLst>
          </p:cNvPr>
          <p:cNvSpPr txBox="1"/>
          <p:nvPr/>
        </p:nvSpPr>
        <p:spPr>
          <a:xfrm>
            <a:off x="3245453" y="1185256"/>
            <a:ext cx="3740117" cy="584775"/>
          </a:xfrm>
          <a:prstGeom prst="rect">
            <a:avLst/>
          </a:prstGeom>
          <a:noFill/>
        </p:spPr>
        <p:txBody>
          <a:bodyPr wrap="square" rtlCol="0">
            <a:spAutoFit/>
          </a:bodyPr>
          <a:lstStyle/>
          <a:p>
            <a:r>
              <a:rPr lang="en-US" sz="1600" dirty="0">
                <a:solidFill>
                  <a:srgbClr val="FF0000"/>
                </a:solidFill>
              </a:rPr>
              <a:t>The State didn’t impact by COVID that Car Sale in 2020 higher than 2019</a:t>
            </a:r>
          </a:p>
        </p:txBody>
      </p:sp>
      <p:pic>
        <p:nvPicPr>
          <p:cNvPr id="1028" name="Picture 4" descr="Maps Clipart Map Pin - Google Maps Pin Transparent - Free Transparent PNG  Clipart Images Download">
            <a:extLst>
              <a:ext uri="{FF2B5EF4-FFF2-40B4-BE49-F238E27FC236}">
                <a16:creationId xmlns:a16="http://schemas.microsoft.com/office/drawing/2014/main" id="{AE56E323-C148-AB4B-AF5E-03CEE3E1D73C}"/>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2562175" y="1185256"/>
            <a:ext cx="1021228" cy="5847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219</TotalTime>
  <Words>869</Words>
  <Application>Microsoft Macintosh PowerPoint</Application>
  <PresentationFormat>Widescreen</PresentationFormat>
  <Paragraphs>74</Paragraphs>
  <Slides>20</Slides>
  <Notes>18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Courier New</vt:lpstr>
      <vt:lpstr>Office Theme</vt:lpstr>
      <vt:lpstr>Automotive Industry &amp; COVID19 Impact</vt:lpstr>
      <vt:lpstr>Goal</vt:lpstr>
      <vt:lpstr>Questions for Analysis:</vt:lpstr>
      <vt:lpstr>U.S. Automotive Sales</vt:lpstr>
      <vt:lpstr>U.S. Automotive Sales by State</vt:lpstr>
      <vt:lpstr>U.S. Automotive Sales per Person</vt:lpstr>
      <vt:lpstr>States Rank by Higher Infection Rate in 2020 </vt:lpstr>
      <vt:lpstr>States Rank by Higher Infection Rate</vt:lpstr>
      <vt:lpstr>PowerPoint Presentation</vt:lpstr>
      <vt:lpstr>PowerPoint Presentation</vt:lpstr>
      <vt:lpstr>PowerPoint Presentation</vt:lpstr>
      <vt:lpstr>U.S. Automotive Sales by Manufacturer</vt:lpstr>
      <vt:lpstr>PowerPoint Presentation</vt:lpstr>
      <vt:lpstr>COVID Impact Travel Behaviors</vt:lpstr>
      <vt:lpstr>PowerPoint Presentation</vt:lpstr>
      <vt:lpstr>COVID Impact on Supply Chain</vt:lpstr>
      <vt:lpstr> Factors Affecting Price</vt:lpstr>
      <vt:lpstr> Factors Affecting Price Correlation</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Automotive Industry &amp; COVID19 Impact</dc:title>
  <dc:creator>Chiaching Hsieh</dc:creator>
  <cp:lastModifiedBy>Chun Huang</cp:lastModifiedBy>
  <cp:revision>14</cp:revision>
  <dcterms:created xsi:type="dcterms:W3CDTF">2021-07-26T19:38:34Z</dcterms:created>
  <dcterms:modified xsi:type="dcterms:W3CDTF">2021-08-01T04:08:48Z</dcterms:modified>
</cp:coreProperties>
</file>